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9" r:id="rId6"/>
    <p:sldMasterId id="2147483703" r:id="rId7"/>
  </p:sldMasterIdLst>
  <p:notesMasterIdLst>
    <p:notesMasterId r:id="rId32"/>
  </p:notesMasterIdLst>
  <p:sldIdLst>
    <p:sldId id="9200" r:id="rId8"/>
    <p:sldId id="294" r:id="rId9"/>
    <p:sldId id="9225" r:id="rId10"/>
    <p:sldId id="9204" r:id="rId11"/>
    <p:sldId id="9201" r:id="rId12"/>
    <p:sldId id="9219" r:id="rId13"/>
    <p:sldId id="9207" r:id="rId14"/>
    <p:sldId id="9226" r:id="rId15"/>
    <p:sldId id="9227" r:id="rId16"/>
    <p:sldId id="9222" r:id="rId17"/>
    <p:sldId id="9223" r:id="rId18"/>
    <p:sldId id="9209" r:id="rId19"/>
    <p:sldId id="9210" r:id="rId20"/>
    <p:sldId id="9213" r:id="rId21"/>
    <p:sldId id="9214" r:id="rId22"/>
    <p:sldId id="9215" r:id="rId23"/>
    <p:sldId id="9216" r:id="rId24"/>
    <p:sldId id="9217" r:id="rId25"/>
    <p:sldId id="9212" r:id="rId26"/>
    <p:sldId id="9220" r:id="rId27"/>
    <p:sldId id="9224" r:id="rId28"/>
    <p:sldId id="9221" r:id="rId29"/>
    <p:sldId id="9228" r:id="rId30"/>
    <p:sldId id="9229" r:id="rId3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A0EE62-E271-2D15-553B-91F36EDCF267}" name="Natalie Pintar" initials="NP" userId="Natalie Pint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BC"/>
    <a:srgbClr val="FAC090"/>
    <a:srgbClr val="FFB1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21"/>
    <p:restoredTop sz="94687"/>
  </p:normalViewPr>
  <p:slideViewPr>
    <p:cSldViewPr snapToGrid="0">
      <p:cViewPr varScale="1">
        <p:scale>
          <a:sx n="163" d="100"/>
          <a:sy n="163" d="100"/>
        </p:scale>
        <p:origin x="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e Pintar" userId="aabee61e-e7ed-43d1-b4b7-a792923beae8" providerId="ADAL" clId="{79305238-C374-49BE-885A-BC6943EF8C7F}"/>
    <pc:docChg chg="undo custSel addSld delSld">
      <pc:chgData name="Natalie Pintar" userId="aabee61e-e7ed-43d1-b4b7-a792923beae8" providerId="ADAL" clId="{79305238-C374-49BE-885A-BC6943EF8C7F}" dt="2022-06-03T11:28:10.410" v="57" actId="47"/>
      <pc:docMkLst>
        <pc:docMk/>
      </pc:docMkLst>
      <pc:sldChg chg="del">
        <pc:chgData name="Natalie Pintar" userId="aabee61e-e7ed-43d1-b4b7-a792923beae8" providerId="ADAL" clId="{79305238-C374-49BE-885A-BC6943EF8C7F}" dt="2022-05-20T06:46:02.151" v="37" actId="47"/>
        <pc:sldMkLst>
          <pc:docMk/>
          <pc:sldMk cId="907168313" sldId="260"/>
        </pc:sldMkLst>
      </pc:sldChg>
      <pc:sldChg chg="del">
        <pc:chgData name="Natalie Pintar" userId="aabee61e-e7ed-43d1-b4b7-a792923beae8" providerId="ADAL" clId="{79305238-C374-49BE-885A-BC6943EF8C7F}" dt="2022-05-20T06:46:02.968" v="38" actId="47"/>
        <pc:sldMkLst>
          <pc:docMk/>
          <pc:sldMk cId="1763383848" sldId="266"/>
        </pc:sldMkLst>
      </pc:sldChg>
      <pc:sldChg chg="del">
        <pc:chgData name="Natalie Pintar" userId="aabee61e-e7ed-43d1-b4b7-a792923beae8" providerId="ADAL" clId="{79305238-C374-49BE-885A-BC6943EF8C7F}" dt="2022-05-20T06:44:54.095" v="6" actId="47"/>
        <pc:sldMkLst>
          <pc:docMk/>
          <pc:sldMk cId="3950940522" sldId="271"/>
        </pc:sldMkLst>
      </pc:sldChg>
      <pc:sldChg chg="del">
        <pc:chgData name="Natalie Pintar" userId="aabee61e-e7ed-43d1-b4b7-a792923beae8" providerId="ADAL" clId="{79305238-C374-49BE-885A-BC6943EF8C7F}" dt="2022-05-20T06:44:28.954" v="1" actId="47"/>
        <pc:sldMkLst>
          <pc:docMk/>
          <pc:sldMk cId="1703207620" sldId="272"/>
        </pc:sldMkLst>
      </pc:sldChg>
      <pc:sldChg chg="del">
        <pc:chgData name="Natalie Pintar" userId="aabee61e-e7ed-43d1-b4b7-a792923beae8" providerId="ADAL" clId="{79305238-C374-49BE-885A-BC6943EF8C7F}" dt="2022-05-20T06:46:01.250" v="36" actId="47"/>
        <pc:sldMkLst>
          <pc:docMk/>
          <pc:sldMk cId="2984909251" sldId="278"/>
        </pc:sldMkLst>
      </pc:sldChg>
      <pc:sldChg chg="del">
        <pc:chgData name="Natalie Pintar" userId="aabee61e-e7ed-43d1-b4b7-a792923beae8" providerId="ADAL" clId="{79305238-C374-49BE-885A-BC6943EF8C7F}" dt="2022-05-20T06:46:10.803" v="45" actId="47"/>
        <pc:sldMkLst>
          <pc:docMk/>
          <pc:sldMk cId="2952369764" sldId="279"/>
        </pc:sldMkLst>
      </pc:sldChg>
      <pc:sldChg chg="del">
        <pc:chgData name="Natalie Pintar" userId="aabee61e-e7ed-43d1-b4b7-a792923beae8" providerId="ADAL" clId="{79305238-C374-49BE-885A-BC6943EF8C7F}" dt="2022-05-20T06:45:23.107" v="18" actId="47"/>
        <pc:sldMkLst>
          <pc:docMk/>
          <pc:sldMk cId="3452506202" sldId="290"/>
        </pc:sldMkLst>
      </pc:sldChg>
      <pc:sldChg chg="del">
        <pc:chgData name="Natalie Pintar" userId="aabee61e-e7ed-43d1-b4b7-a792923beae8" providerId="ADAL" clId="{79305238-C374-49BE-885A-BC6943EF8C7F}" dt="2022-05-20T06:45:59.641" v="34" actId="47"/>
        <pc:sldMkLst>
          <pc:docMk/>
          <pc:sldMk cId="4285243921" sldId="291"/>
        </pc:sldMkLst>
      </pc:sldChg>
      <pc:sldChg chg="del">
        <pc:chgData name="Natalie Pintar" userId="aabee61e-e7ed-43d1-b4b7-a792923beae8" providerId="ADAL" clId="{79305238-C374-49BE-885A-BC6943EF8C7F}" dt="2022-05-20T06:44:50.029" v="2" actId="47"/>
        <pc:sldMkLst>
          <pc:docMk/>
          <pc:sldMk cId="1770967469" sldId="293"/>
        </pc:sldMkLst>
      </pc:sldChg>
      <pc:sldChg chg="add del">
        <pc:chgData name="Natalie Pintar" userId="aabee61e-e7ed-43d1-b4b7-a792923beae8" providerId="ADAL" clId="{79305238-C374-49BE-885A-BC6943EF8C7F}" dt="2022-05-25T07:53:55.714" v="54" actId="2696"/>
        <pc:sldMkLst>
          <pc:docMk/>
          <pc:sldMk cId="4079665472" sldId="294"/>
        </pc:sldMkLst>
      </pc:sldChg>
      <pc:sldChg chg="del">
        <pc:chgData name="Natalie Pintar" userId="aabee61e-e7ed-43d1-b4b7-a792923beae8" providerId="ADAL" clId="{79305238-C374-49BE-885A-BC6943EF8C7F}" dt="2022-05-20T06:44:58.122" v="10" actId="47"/>
        <pc:sldMkLst>
          <pc:docMk/>
          <pc:sldMk cId="1340124790" sldId="298"/>
        </pc:sldMkLst>
      </pc:sldChg>
      <pc:sldChg chg="del">
        <pc:chgData name="Natalie Pintar" userId="aabee61e-e7ed-43d1-b4b7-a792923beae8" providerId="ADAL" clId="{79305238-C374-49BE-885A-BC6943EF8C7F}" dt="2022-05-20T06:44:53.425" v="5" actId="47"/>
        <pc:sldMkLst>
          <pc:docMk/>
          <pc:sldMk cId="1143188534" sldId="308"/>
        </pc:sldMkLst>
      </pc:sldChg>
      <pc:sldChg chg="del">
        <pc:chgData name="Natalie Pintar" userId="aabee61e-e7ed-43d1-b4b7-a792923beae8" providerId="ADAL" clId="{79305238-C374-49BE-885A-BC6943EF8C7F}" dt="2022-06-03T11:28:10.410" v="57" actId="47"/>
        <pc:sldMkLst>
          <pc:docMk/>
          <pc:sldMk cId="2287858406" sldId="387"/>
        </pc:sldMkLst>
      </pc:sldChg>
      <pc:sldChg chg="del">
        <pc:chgData name="Natalie Pintar" userId="aabee61e-e7ed-43d1-b4b7-a792923beae8" providerId="ADAL" clId="{79305238-C374-49BE-885A-BC6943EF8C7F}" dt="2022-05-20T06:45:27.901" v="25" actId="47"/>
        <pc:sldMkLst>
          <pc:docMk/>
          <pc:sldMk cId="3534569404" sldId="388"/>
        </pc:sldMkLst>
      </pc:sldChg>
      <pc:sldChg chg="del">
        <pc:chgData name="Natalie Pintar" userId="aabee61e-e7ed-43d1-b4b7-a792923beae8" providerId="ADAL" clId="{79305238-C374-49BE-885A-BC6943EF8C7F}" dt="2022-05-20T06:45:29.156" v="27" actId="47"/>
        <pc:sldMkLst>
          <pc:docMk/>
          <pc:sldMk cId="1128426935" sldId="389"/>
        </pc:sldMkLst>
      </pc:sldChg>
      <pc:sldChg chg="del">
        <pc:chgData name="Natalie Pintar" userId="aabee61e-e7ed-43d1-b4b7-a792923beae8" providerId="ADAL" clId="{79305238-C374-49BE-885A-BC6943EF8C7F}" dt="2022-05-20T06:45:39.083" v="31" actId="47"/>
        <pc:sldMkLst>
          <pc:docMk/>
          <pc:sldMk cId="3423103138" sldId="390"/>
        </pc:sldMkLst>
      </pc:sldChg>
      <pc:sldChg chg="del">
        <pc:chgData name="Natalie Pintar" userId="aabee61e-e7ed-43d1-b4b7-a792923beae8" providerId="ADAL" clId="{79305238-C374-49BE-885A-BC6943EF8C7F}" dt="2022-05-20T06:44:52.653" v="4" actId="47"/>
        <pc:sldMkLst>
          <pc:docMk/>
          <pc:sldMk cId="3036589776" sldId="723"/>
        </pc:sldMkLst>
      </pc:sldChg>
      <pc:sldChg chg="del">
        <pc:chgData name="Natalie Pintar" userId="aabee61e-e7ed-43d1-b4b7-a792923beae8" providerId="ADAL" clId="{79305238-C374-49BE-885A-BC6943EF8C7F}" dt="2022-05-20T06:45:26.583" v="23" actId="47"/>
        <pc:sldMkLst>
          <pc:docMk/>
          <pc:sldMk cId="813174567" sldId="727"/>
        </pc:sldMkLst>
      </pc:sldChg>
      <pc:sldChg chg="del">
        <pc:chgData name="Natalie Pintar" userId="aabee61e-e7ed-43d1-b4b7-a792923beae8" providerId="ADAL" clId="{79305238-C374-49BE-885A-BC6943EF8C7F}" dt="2022-05-20T06:44:55.862" v="8" actId="47"/>
        <pc:sldMkLst>
          <pc:docMk/>
          <pc:sldMk cId="1789244508" sldId="772"/>
        </pc:sldMkLst>
      </pc:sldChg>
      <pc:sldChg chg="del">
        <pc:chgData name="Natalie Pintar" userId="aabee61e-e7ed-43d1-b4b7-a792923beae8" providerId="ADAL" clId="{79305238-C374-49BE-885A-BC6943EF8C7F}" dt="2022-05-20T06:45:17.583" v="14" actId="47"/>
        <pc:sldMkLst>
          <pc:docMk/>
          <pc:sldMk cId="2243168871" sldId="796"/>
        </pc:sldMkLst>
      </pc:sldChg>
      <pc:sldChg chg="del">
        <pc:chgData name="Natalie Pintar" userId="aabee61e-e7ed-43d1-b4b7-a792923beae8" providerId="ADAL" clId="{79305238-C374-49BE-885A-BC6943EF8C7F}" dt="2022-05-20T06:45:20.344" v="15" actId="47"/>
        <pc:sldMkLst>
          <pc:docMk/>
          <pc:sldMk cId="2860613466" sldId="798"/>
        </pc:sldMkLst>
      </pc:sldChg>
      <pc:sldChg chg="del">
        <pc:chgData name="Natalie Pintar" userId="aabee61e-e7ed-43d1-b4b7-a792923beae8" providerId="ADAL" clId="{79305238-C374-49BE-885A-BC6943EF8C7F}" dt="2022-05-20T06:45:21.019" v="16" actId="47"/>
        <pc:sldMkLst>
          <pc:docMk/>
          <pc:sldMk cId="333438749" sldId="802"/>
        </pc:sldMkLst>
      </pc:sldChg>
      <pc:sldChg chg="del">
        <pc:chgData name="Natalie Pintar" userId="aabee61e-e7ed-43d1-b4b7-a792923beae8" providerId="ADAL" clId="{79305238-C374-49BE-885A-BC6943EF8C7F}" dt="2022-05-20T06:45:58.729" v="33" actId="47"/>
        <pc:sldMkLst>
          <pc:docMk/>
          <pc:sldMk cId="1385226680" sldId="8724"/>
        </pc:sldMkLst>
      </pc:sldChg>
      <pc:sldChg chg="del">
        <pc:chgData name="Natalie Pintar" userId="aabee61e-e7ed-43d1-b4b7-a792923beae8" providerId="ADAL" clId="{79305238-C374-49BE-885A-BC6943EF8C7F}" dt="2022-05-20T06:46:08.252" v="43" actId="47"/>
        <pc:sldMkLst>
          <pc:docMk/>
          <pc:sldMk cId="2201044959" sldId="8785"/>
        </pc:sldMkLst>
      </pc:sldChg>
      <pc:sldChg chg="del">
        <pc:chgData name="Natalie Pintar" userId="aabee61e-e7ed-43d1-b4b7-a792923beae8" providerId="ADAL" clId="{79305238-C374-49BE-885A-BC6943EF8C7F}" dt="2022-05-20T06:44:54.998" v="7" actId="47"/>
        <pc:sldMkLst>
          <pc:docMk/>
          <pc:sldMk cId="373317902" sldId="8797"/>
        </pc:sldMkLst>
      </pc:sldChg>
      <pc:sldChg chg="del">
        <pc:chgData name="Natalie Pintar" userId="aabee61e-e7ed-43d1-b4b7-a792923beae8" providerId="ADAL" clId="{79305238-C374-49BE-885A-BC6943EF8C7F}" dt="2022-05-20T06:45:14.711" v="11" actId="47"/>
        <pc:sldMkLst>
          <pc:docMk/>
          <pc:sldMk cId="3415554036" sldId="8798"/>
        </pc:sldMkLst>
      </pc:sldChg>
      <pc:sldChg chg="del">
        <pc:chgData name="Natalie Pintar" userId="aabee61e-e7ed-43d1-b4b7-a792923beae8" providerId="ADAL" clId="{79305238-C374-49BE-885A-BC6943EF8C7F}" dt="2022-05-20T06:46:38.219" v="52" actId="47"/>
        <pc:sldMkLst>
          <pc:docMk/>
          <pc:sldMk cId="1778685850" sldId="8965"/>
        </pc:sldMkLst>
      </pc:sldChg>
      <pc:sldChg chg="del">
        <pc:chgData name="Natalie Pintar" userId="aabee61e-e7ed-43d1-b4b7-a792923beae8" providerId="ADAL" clId="{79305238-C374-49BE-885A-BC6943EF8C7F}" dt="2022-05-20T06:46:06.764" v="42" actId="47"/>
        <pc:sldMkLst>
          <pc:docMk/>
          <pc:sldMk cId="3068616074" sldId="8982"/>
        </pc:sldMkLst>
      </pc:sldChg>
      <pc:sldChg chg="del">
        <pc:chgData name="Natalie Pintar" userId="aabee61e-e7ed-43d1-b4b7-a792923beae8" providerId="ADAL" clId="{79305238-C374-49BE-885A-BC6943EF8C7F}" dt="2022-06-03T11:28:07.820" v="55" actId="47"/>
        <pc:sldMkLst>
          <pc:docMk/>
          <pc:sldMk cId="3027712376" sldId="8985"/>
        </pc:sldMkLst>
      </pc:sldChg>
      <pc:sldChg chg="del">
        <pc:chgData name="Natalie Pintar" userId="aabee61e-e7ed-43d1-b4b7-a792923beae8" providerId="ADAL" clId="{79305238-C374-49BE-885A-BC6943EF8C7F}" dt="2022-06-03T11:28:09.250" v="56" actId="47"/>
        <pc:sldMkLst>
          <pc:docMk/>
          <pc:sldMk cId="2525760501" sldId="8986"/>
        </pc:sldMkLst>
      </pc:sldChg>
      <pc:sldChg chg="del">
        <pc:chgData name="Natalie Pintar" userId="aabee61e-e7ed-43d1-b4b7-a792923beae8" providerId="ADAL" clId="{79305238-C374-49BE-885A-BC6943EF8C7F}" dt="2022-05-20T06:46:15.923" v="49" actId="47"/>
        <pc:sldMkLst>
          <pc:docMk/>
          <pc:sldMk cId="1495662138" sldId="8987"/>
        </pc:sldMkLst>
      </pc:sldChg>
      <pc:sldChg chg="del">
        <pc:chgData name="Natalie Pintar" userId="aabee61e-e7ed-43d1-b4b7-a792923beae8" providerId="ADAL" clId="{79305238-C374-49BE-885A-BC6943EF8C7F}" dt="2022-05-20T06:45:23.809" v="19" actId="47"/>
        <pc:sldMkLst>
          <pc:docMk/>
          <pc:sldMk cId="1186426556" sldId="8988"/>
        </pc:sldMkLst>
      </pc:sldChg>
      <pc:sldChg chg="del">
        <pc:chgData name="Natalie Pintar" userId="aabee61e-e7ed-43d1-b4b7-a792923beae8" providerId="ADAL" clId="{79305238-C374-49BE-885A-BC6943EF8C7F}" dt="2022-05-20T06:45:24.401" v="20" actId="47"/>
        <pc:sldMkLst>
          <pc:docMk/>
          <pc:sldMk cId="3094031227" sldId="8989"/>
        </pc:sldMkLst>
      </pc:sldChg>
      <pc:sldChg chg="del">
        <pc:chgData name="Natalie Pintar" userId="aabee61e-e7ed-43d1-b4b7-a792923beae8" providerId="ADAL" clId="{79305238-C374-49BE-885A-BC6943EF8C7F}" dt="2022-05-20T06:46:03.971" v="39" actId="47"/>
        <pc:sldMkLst>
          <pc:docMk/>
          <pc:sldMk cId="255517162" sldId="8991"/>
        </pc:sldMkLst>
      </pc:sldChg>
      <pc:sldChg chg="del">
        <pc:chgData name="Natalie Pintar" userId="aabee61e-e7ed-43d1-b4b7-a792923beae8" providerId="ADAL" clId="{79305238-C374-49BE-885A-BC6943EF8C7F}" dt="2022-05-20T06:46:17.520" v="50" actId="47"/>
        <pc:sldMkLst>
          <pc:docMk/>
          <pc:sldMk cId="822616483" sldId="9108"/>
        </pc:sldMkLst>
      </pc:sldChg>
      <pc:sldChg chg="del">
        <pc:chgData name="Natalie Pintar" userId="aabee61e-e7ed-43d1-b4b7-a792923beae8" providerId="ADAL" clId="{79305238-C374-49BE-885A-BC6943EF8C7F}" dt="2022-05-20T06:44:51.534" v="3" actId="47"/>
        <pc:sldMkLst>
          <pc:docMk/>
          <pc:sldMk cId="1991965742" sldId="9195"/>
        </pc:sldMkLst>
      </pc:sldChg>
      <pc:sldChg chg="del">
        <pc:chgData name="Natalie Pintar" userId="aabee61e-e7ed-43d1-b4b7-a792923beae8" providerId="ADAL" clId="{79305238-C374-49BE-885A-BC6943EF8C7F}" dt="2022-05-20T06:46:36.424" v="51" actId="47"/>
        <pc:sldMkLst>
          <pc:docMk/>
          <pc:sldMk cId="4188297715" sldId="9199"/>
        </pc:sldMkLst>
      </pc:sldChg>
      <pc:sldChg chg="del">
        <pc:chgData name="Natalie Pintar" userId="aabee61e-e7ed-43d1-b4b7-a792923beae8" providerId="ADAL" clId="{79305238-C374-49BE-885A-BC6943EF8C7F}" dt="2022-05-20T06:45:15.275" v="12" actId="47"/>
        <pc:sldMkLst>
          <pc:docMk/>
          <pc:sldMk cId="3205636211" sldId="9201"/>
        </pc:sldMkLst>
      </pc:sldChg>
      <pc:sldChg chg="del">
        <pc:chgData name="Natalie Pintar" userId="aabee61e-e7ed-43d1-b4b7-a792923beae8" providerId="ADAL" clId="{79305238-C374-49BE-885A-BC6943EF8C7F}" dt="2022-05-20T06:45:22.005" v="17" actId="47"/>
        <pc:sldMkLst>
          <pc:docMk/>
          <pc:sldMk cId="1212396008" sldId="9202"/>
        </pc:sldMkLst>
      </pc:sldChg>
      <pc:sldChg chg="del">
        <pc:chgData name="Natalie Pintar" userId="aabee61e-e7ed-43d1-b4b7-a792923beae8" providerId="ADAL" clId="{79305238-C374-49BE-885A-BC6943EF8C7F}" dt="2022-05-20T06:45:25.938" v="22" actId="47"/>
        <pc:sldMkLst>
          <pc:docMk/>
          <pc:sldMk cId="1071844242" sldId="9203"/>
        </pc:sldMkLst>
      </pc:sldChg>
      <pc:sldChg chg="del">
        <pc:chgData name="Natalie Pintar" userId="aabee61e-e7ed-43d1-b4b7-a792923beae8" providerId="ADAL" clId="{79305238-C374-49BE-885A-BC6943EF8C7F}" dt="2022-05-20T06:46:00.533" v="35" actId="47"/>
        <pc:sldMkLst>
          <pc:docMk/>
          <pc:sldMk cId="3153517535" sldId="9204"/>
        </pc:sldMkLst>
      </pc:sldChg>
      <pc:sldChg chg="del">
        <pc:chgData name="Natalie Pintar" userId="aabee61e-e7ed-43d1-b4b7-a792923beae8" providerId="ADAL" clId="{79305238-C374-49BE-885A-BC6943EF8C7F}" dt="2022-05-20T06:46:04.896" v="40" actId="47"/>
        <pc:sldMkLst>
          <pc:docMk/>
          <pc:sldMk cId="3481709309" sldId="9205"/>
        </pc:sldMkLst>
      </pc:sldChg>
      <pc:sldChg chg="del">
        <pc:chgData name="Natalie Pintar" userId="aabee61e-e7ed-43d1-b4b7-a792923beae8" providerId="ADAL" clId="{79305238-C374-49BE-885A-BC6943EF8C7F}" dt="2022-05-20T06:46:09.345" v="44" actId="47"/>
        <pc:sldMkLst>
          <pc:docMk/>
          <pc:sldMk cId="843568632" sldId="9206"/>
        </pc:sldMkLst>
      </pc:sldChg>
      <pc:sldChg chg="del">
        <pc:chgData name="Natalie Pintar" userId="aabee61e-e7ed-43d1-b4b7-a792923beae8" providerId="ADAL" clId="{79305238-C374-49BE-885A-BC6943EF8C7F}" dt="2022-05-20T06:46:12.277" v="46" actId="47"/>
        <pc:sldMkLst>
          <pc:docMk/>
          <pc:sldMk cId="2867804740" sldId="9207"/>
        </pc:sldMkLst>
      </pc:sldChg>
      <pc:sldChg chg="del">
        <pc:chgData name="Natalie Pintar" userId="aabee61e-e7ed-43d1-b4b7-a792923beae8" providerId="ADAL" clId="{79305238-C374-49BE-885A-BC6943EF8C7F}" dt="2022-05-20T06:45:25.189" v="21" actId="47"/>
        <pc:sldMkLst>
          <pc:docMk/>
          <pc:sldMk cId="1149560216" sldId="9208"/>
        </pc:sldMkLst>
      </pc:sldChg>
      <pc:sldChg chg="del">
        <pc:chgData name="Natalie Pintar" userId="aabee61e-e7ed-43d1-b4b7-a792923beae8" providerId="ADAL" clId="{79305238-C374-49BE-885A-BC6943EF8C7F}" dt="2022-05-20T06:46:05.730" v="41" actId="47"/>
        <pc:sldMkLst>
          <pc:docMk/>
          <pc:sldMk cId="2389611634" sldId="9210"/>
        </pc:sldMkLst>
      </pc:sldChg>
      <pc:sldChg chg="del">
        <pc:chgData name="Natalie Pintar" userId="aabee61e-e7ed-43d1-b4b7-a792923beae8" providerId="ADAL" clId="{79305238-C374-49BE-885A-BC6943EF8C7F}" dt="2022-05-20T06:45:15.946" v="13" actId="47"/>
        <pc:sldMkLst>
          <pc:docMk/>
          <pc:sldMk cId="3296763364" sldId="9212"/>
        </pc:sldMkLst>
      </pc:sldChg>
      <pc:sldChg chg="del">
        <pc:chgData name="Natalie Pintar" userId="aabee61e-e7ed-43d1-b4b7-a792923beae8" providerId="ADAL" clId="{79305238-C374-49BE-885A-BC6943EF8C7F}" dt="2022-05-20T06:45:27.162" v="24" actId="47"/>
        <pc:sldMkLst>
          <pc:docMk/>
          <pc:sldMk cId="1263259077" sldId="9213"/>
        </pc:sldMkLst>
      </pc:sldChg>
      <pc:sldChg chg="del">
        <pc:chgData name="Natalie Pintar" userId="aabee61e-e7ed-43d1-b4b7-a792923beae8" providerId="ADAL" clId="{79305238-C374-49BE-885A-BC6943EF8C7F}" dt="2022-05-20T06:46:15.077" v="48" actId="47"/>
        <pc:sldMkLst>
          <pc:docMk/>
          <pc:sldMk cId="3904151451" sldId="9214"/>
        </pc:sldMkLst>
      </pc:sldChg>
      <pc:sldChg chg="del">
        <pc:chgData name="Natalie Pintar" userId="aabee61e-e7ed-43d1-b4b7-a792923beae8" providerId="ADAL" clId="{79305238-C374-49BE-885A-BC6943EF8C7F}" dt="2022-05-20T06:45:28.487" v="26" actId="47"/>
        <pc:sldMkLst>
          <pc:docMk/>
          <pc:sldMk cId="1981354187" sldId="9215"/>
        </pc:sldMkLst>
      </pc:sldChg>
      <pc:sldChg chg="del">
        <pc:chgData name="Natalie Pintar" userId="aabee61e-e7ed-43d1-b4b7-a792923beae8" providerId="ADAL" clId="{79305238-C374-49BE-885A-BC6943EF8C7F}" dt="2022-05-20T06:45:31.928" v="30" actId="47"/>
        <pc:sldMkLst>
          <pc:docMk/>
          <pc:sldMk cId="3046796510" sldId="9216"/>
        </pc:sldMkLst>
      </pc:sldChg>
      <pc:sldChg chg="del">
        <pc:chgData name="Natalie Pintar" userId="aabee61e-e7ed-43d1-b4b7-a792923beae8" providerId="ADAL" clId="{79305238-C374-49BE-885A-BC6943EF8C7F}" dt="2022-05-20T06:45:57.799" v="32" actId="47"/>
        <pc:sldMkLst>
          <pc:docMk/>
          <pc:sldMk cId="1408245061" sldId="9218"/>
        </pc:sldMkLst>
      </pc:sldChg>
      <pc:sldChg chg="del">
        <pc:chgData name="Natalie Pintar" userId="aabee61e-e7ed-43d1-b4b7-a792923beae8" providerId="ADAL" clId="{79305238-C374-49BE-885A-BC6943EF8C7F}" dt="2022-05-20T06:45:29.921" v="28" actId="47"/>
        <pc:sldMkLst>
          <pc:docMk/>
          <pc:sldMk cId="3248762977" sldId="9219"/>
        </pc:sldMkLst>
      </pc:sldChg>
      <pc:sldChg chg="del">
        <pc:chgData name="Natalie Pintar" userId="aabee61e-e7ed-43d1-b4b7-a792923beae8" providerId="ADAL" clId="{79305238-C374-49BE-885A-BC6943EF8C7F}" dt="2022-05-20T06:45:30.508" v="29" actId="47"/>
        <pc:sldMkLst>
          <pc:docMk/>
          <pc:sldMk cId="3514401792" sldId="9220"/>
        </pc:sldMkLst>
      </pc:sldChg>
      <pc:sldChg chg="del">
        <pc:chgData name="Natalie Pintar" userId="aabee61e-e7ed-43d1-b4b7-a792923beae8" providerId="ADAL" clId="{79305238-C374-49BE-885A-BC6943EF8C7F}" dt="2022-05-20T06:46:14.336" v="47" actId="47"/>
        <pc:sldMkLst>
          <pc:docMk/>
          <pc:sldMk cId="3722437560" sldId="9221"/>
        </pc:sldMkLst>
      </pc:sldChg>
      <pc:sldChg chg="del">
        <pc:chgData name="Natalie Pintar" userId="aabee61e-e7ed-43d1-b4b7-a792923beae8" providerId="ADAL" clId="{79305238-C374-49BE-885A-BC6943EF8C7F}" dt="2022-05-20T06:44:26.801" v="0" actId="47"/>
        <pc:sldMkLst>
          <pc:docMk/>
          <pc:sldMk cId="2330729279" sldId="9222"/>
        </pc:sldMkLst>
      </pc:sldChg>
      <pc:sldChg chg="del">
        <pc:chgData name="Natalie Pintar" userId="aabee61e-e7ed-43d1-b4b7-a792923beae8" providerId="ADAL" clId="{79305238-C374-49BE-885A-BC6943EF8C7F}" dt="2022-05-20T06:44:56.765" v="9" actId="47"/>
        <pc:sldMkLst>
          <pc:docMk/>
          <pc:sldMk cId="1503974059" sldId="92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A3F5-2D54-4AA6-99F6-C050AA5F6932}" type="datetimeFigureOut">
              <a:rPr lang="sv-SE" smtClean="0"/>
              <a:t>2024-03-12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8EF02-AA90-4E21-BBAD-43E55781DC1A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393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7106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9688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903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2014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8955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5964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8710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223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891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68854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541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Static program analysis </a:t>
            </a:r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is</a:t>
            </a: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art of reasoning about a program’s behaviour and properties without executing it. 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14796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8695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1331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852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6699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585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You can think of an attribute like a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0217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588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249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53879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409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F28AC-1A4B-11D5-4CF5-B1A24D8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CE8D-ED43-0182-6E11-57644436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7728-09AF-B60E-7D44-0B6F1273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259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35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5410-E764-567A-7834-3AC2A3E6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EC69-39EC-738A-9508-5BC2429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7743-F74E-A0FC-3875-A7D144EF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7988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3336-9705-42AF-0560-757B551F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17CB-3FEE-F1A5-EDC3-68582DA8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3626-1CE6-E85A-D689-A76EABD7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030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8350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4489" y="305119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2024-03-12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2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83" y="410813"/>
            <a:ext cx="7124570" cy="1981957"/>
          </a:xfrm>
          <a:prstGeom prst="rect">
            <a:avLst/>
          </a:prstGeom>
        </p:spPr>
      </p:pic>
      <p:grpSp>
        <p:nvGrpSpPr>
          <p:cNvPr id="10" name="Grupp 9"/>
          <p:cNvGrpSpPr/>
          <p:nvPr userDrawn="1"/>
        </p:nvGrpSpPr>
        <p:grpSpPr>
          <a:xfrm>
            <a:off x="2203938" y="5093501"/>
            <a:ext cx="7282712" cy="1040427"/>
            <a:chOff x="2148548" y="5068642"/>
            <a:chExt cx="7282712" cy="1040427"/>
          </a:xfrm>
        </p:grpSpPr>
        <p:pic>
          <p:nvPicPr>
            <p:cNvPr id="13" name="Platshållare för innehåll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357" y="5078339"/>
              <a:ext cx="800100" cy="962025"/>
            </a:xfrm>
            <a:prstGeom prst="rect">
              <a:avLst/>
            </a:prstGeom>
          </p:spPr>
        </p:pic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43" y="5107486"/>
              <a:ext cx="903732" cy="903732"/>
            </a:xfrm>
            <a:prstGeom prst="rect">
              <a:avLst/>
            </a:prstGeom>
          </p:spPr>
        </p:pic>
        <p:pic>
          <p:nvPicPr>
            <p:cNvPr id="15" name="Bildobjekt 14"/>
            <p:cNvPicPr/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548" y="5104374"/>
              <a:ext cx="791845" cy="935990"/>
            </a:xfrm>
            <a:prstGeom prst="rect">
              <a:avLst/>
            </a:prstGeom>
            <a:noFill/>
          </p:spPr>
        </p:pic>
        <p:pic>
          <p:nvPicPr>
            <p:cNvPr id="16" name="Bildobjekt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90" y="5078339"/>
              <a:ext cx="1319220" cy="1030730"/>
            </a:xfrm>
            <a:prstGeom prst="rect">
              <a:avLst/>
            </a:prstGeom>
          </p:spPr>
        </p:pic>
        <p:pic>
          <p:nvPicPr>
            <p:cNvPr id="17" name="Picture 2" descr="Positiv, svart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162" y="5068642"/>
              <a:ext cx="1285098" cy="104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974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2024-03-12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975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grpSp>
        <p:nvGrpSpPr>
          <p:cNvPr id="2" name="Grupp 1"/>
          <p:cNvGrpSpPr/>
          <p:nvPr userDrawn="1"/>
        </p:nvGrpSpPr>
        <p:grpSpPr>
          <a:xfrm>
            <a:off x="0" y="6142287"/>
            <a:ext cx="12192000" cy="715332"/>
            <a:chOff x="0" y="6142287"/>
            <a:chExt cx="9144000" cy="715332"/>
          </a:xfrm>
        </p:grpSpPr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210000"/>
              <a:ext cx="9144000" cy="647619"/>
            </a:xfrm>
            <a:prstGeom prst="rect">
              <a:avLst/>
            </a:prstGeom>
          </p:spPr>
        </p:pic>
        <p:sp>
          <p:nvSpPr>
            <p:cNvPr id="15" name="Rektangel 14"/>
            <p:cNvSpPr/>
            <p:nvPr userDrawn="1"/>
          </p:nvSpPr>
          <p:spPr>
            <a:xfrm>
              <a:off x="0" y="6142287"/>
              <a:ext cx="9144000" cy="45719"/>
            </a:xfrm>
            <a:prstGeom prst="rect">
              <a:avLst/>
            </a:prstGeom>
            <a:solidFill>
              <a:srgbClr val="1A8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 dirty="0"/>
            </a:p>
          </p:txBody>
        </p:sp>
      </p:grpSp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89" y="6005379"/>
            <a:ext cx="3600000" cy="10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4022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089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05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8D5D-2991-1B69-6057-6F393681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ABEC-8ED6-1857-FD93-6C27DE6F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E8D8-571A-99BC-E6D8-67317228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5910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4659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1974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36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0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032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651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6442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34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130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FF28-8463-072C-F1CC-31A1B655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F5DF-15A5-EFAD-9611-5D996587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638-5F67-7962-F8BD-3633E5D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9590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530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374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42031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246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92494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52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000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572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371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187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70771-43ED-0ECB-0112-664C69DF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54E9C-3725-FBE0-8F08-B52CE61E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FB3A-C3DE-E7C0-D8AC-8C6DF47D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826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3322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236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7189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4823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404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9881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02931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3578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3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53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CC624-890B-C7A0-1187-FC3D53D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1D9D6-0483-C6C4-B863-1244EE2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4B908-A0AB-342D-BA55-CBE684A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9921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506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64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9456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79891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6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77E67-E1DE-D860-F692-A7D6CD3C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42D1-17BE-E2E6-B4B6-14CEBFE8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A178-184D-5FA4-FB8D-E3769CA2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4045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80180-7A66-1E19-9F40-60450AFD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BE1-A33A-8497-4E79-3B8B6C32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4DF67-3293-3C6C-3A37-7700BE5A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72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0B88B-95C8-CC05-7B92-E2EC94AE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4B9E-23FC-9514-ECB2-6BDB6650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EADE8-4681-85F5-4204-97ACA8F9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927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73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F5B00-7AB3-2A63-5598-EAAD6E239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1E92-D3AD-4ABE-91D6-A3C801F98BA7}" type="datetimeFigureOut">
              <a:rPr lang="en-SE" smtClean="0"/>
              <a:t>2024-03-12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52E9-D6B9-D98C-833A-026B5C5B5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140DD-1A5D-3363-21AF-A4102A0E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51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7" r:id="rId10"/>
    <p:sldLayoutId id="2147483658" r:id="rId11"/>
    <p:sldLayoutId id="2147483659" r:id="rId12"/>
    <p:sldLayoutId id="2147483718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B7B4FF1-7597-2FCE-AEEB-8CB1330E8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2"/>
          <a:stretch/>
        </p:blipFill>
        <p:spPr>
          <a:xfrm>
            <a:off x="0" y="6331435"/>
            <a:ext cx="12192000" cy="535857"/>
          </a:xfrm>
          <a:prstGeom prst="rect">
            <a:avLst/>
          </a:prstGeom>
        </p:spPr>
      </p:pic>
      <p:pic>
        <p:nvPicPr>
          <p:cNvPr id="8" name="Bildobjekt 11">
            <a:extLst>
              <a:ext uri="{FF2B5EF4-FFF2-40B4-BE49-F238E27FC236}">
                <a16:creationId xmlns:a16="http://schemas.microsoft.com/office/drawing/2014/main" id="{E03D2FFB-512E-AAAF-D49F-E324681B156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70" y="6164147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92293-1CDB-AF88-A8F5-82C4B7678318}"/>
              </a:ext>
            </a:extLst>
          </p:cNvPr>
          <p:cNvSpPr/>
          <p:nvPr userDrawn="1"/>
        </p:nvSpPr>
        <p:spPr>
          <a:xfrm>
            <a:off x="6267236" y="6333038"/>
            <a:ext cx="5924763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C8854C-F60E-BA56-E9AB-8043CA8371FD}"/>
              </a:ext>
            </a:extLst>
          </p:cNvPr>
          <p:cNvSpPr/>
          <p:nvPr userDrawn="1"/>
        </p:nvSpPr>
        <p:spPr>
          <a:xfrm>
            <a:off x="2337" y="6328845"/>
            <a:ext cx="12191999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Bildobjekt 11">
            <a:extLst>
              <a:ext uri="{FF2B5EF4-FFF2-40B4-BE49-F238E27FC236}">
                <a16:creationId xmlns:a16="http://schemas.microsoft.com/office/drawing/2014/main" id="{2AC5C8DB-17B3-B863-EDF8-2CDC5ECBAE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64" y="6171318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FC1BE-115A-9E17-FAFB-558F9DA4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44"/>
            <a:ext cx="12192000" cy="6858000"/>
          </a:xfrm>
          <a:prstGeom prst="rect">
            <a:avLst/>
          </a:prstGeom>
        </p:spPr>
      </p:pic>
      <p:pic>
        <p:nvPicPr>
          <p:cNvPr id="7" name="Bildobjekt 11">
            <a:extLst>
              <a:ext uri="{FF2B5EF4-FFF2-40B4-BE49-F238E27FC236}">
                <a16:creationId xmlns:a16="http://schemas.microsoft.com/office/drawing/2014/main" id="{E24E147F-A3EF-9AB6-5690-232EEDCF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93" y="6230200"/>
            <a:ext cx="2922556" cy="813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64897-75AC-C091-A18E-42D517AA7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891" y="6070627"/>
            <a:ext cx="2448839" cy="813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8D56C-9AD9-078C-F126-CF7BBA455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49" y="6459255"/>
            <a:ext cx="2719799" cy="354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299EE-1B04-FBFF-EA58-04A815629192}"/>
              </a:ext>
            </a:extLst>
          </p:cNvPr>
          <p:cNvSpPr txBox="1"/>
          <p:nvPr/>
        </p:nvSpPr>
        <p:spPr>
          <a:xfrm>
            <a:off x="269310" y="836481"/>
            <a:ext cx="1146757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sz="6000" baseline="30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3200" i="1" dirty="0">
                <a:solidFill>
                  <a:schemeClr val="bg1"/>
                </a:solidFill>
                <a:latin typeface="Avenir Book" panose="02000503020000020003" pitchFamily="2" charset="0"/>
              </a:rPr>
              <a:t>USING STATIC ANALYSIS TO IMPROVE EFFICIENCY OF PROGRAM ANALYSIS</a:t>
            </a:r>
            <a:endParaRPr lang="en-US" sz="800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sz="60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3CA47-27A5-08F5-617F-ABF42B6C4D8A}"/>
              </a:ext>
            </a:extLst>
          </p:cNvPr>
          <p:cNvSpPr txBox="1"/>
          <p:nvPr/>
        </p:nvSpPr>
        <p:spPr>
          <a:xfrm>
            <a:off x="362211" y="2954135"/>
            <a:ext cx="11467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Idriss Riouak</a:t>
            </a: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Student Research Competition </a:t>
            </a: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&lt;Programming&gt;24</a:t>
            </a:r>
            <a:endParaRPr lang="en-GB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3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oup of dots with different colors&#10;&#10;Description automatically generated">
            <a:extLst>
              <a:ext uri="{FF2B5EF4-FFF2-40B4-BE49-F238E27FC236}">
                <a16:creationId xmlns:a16="http://schemas.microsoft.com/office/drawing/2014/main" id="{77A56ED1-1838-A1A0-2248-47E7CC68D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10886" y="3080359"/>
            <a:ext cx="2840389" cy="39284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F61D23-3590-629C-B451-EC8EE99A2298}"/>
              </a:ext>
            </a:extLst>
          </p:cNvPr>
          <p:cNvSpPr txBox="1"/>
          <p:nvPr/>
        </p:nvSpPr>
        <p:spPr>
          <a:xfrm>
            <a:off x="460544" y="2566297"/>
            <a:ext cx="65288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BasicStacked </a:t>
            </a:r>
            <a:r>
              <a:rPr lang="en-SE" sz="18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reqired all the attributes involved in the circular evaluation to be explicitly marked as circular.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2 main problems: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Some attributes exhibit circular behavior occasionally but we still pay for a costly fix-point computation.</a:t>
            </a:r>
          </a:p>
          <a:p>
            <a:pPr lvl="1"/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For example, the </a:t>
            </a:r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ndale Mono" panose="020B0509000000000004" pitchFamily="49" charset="0"/>
                <a:ea typeface="+mj-ea"/>
                <a:cs typeface="+mj-cs"/>
              </a:rPr>
              <a:t>Type() </a:t>
            </a:r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attribute in Java is non-circular 90% of the inputs and circular for the remaining 10%.</a:t>
            </a:r>
          </a:p>
          <a:p>
            <a:pPr lvl="1"/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Annotating each attribute is infeasable for large projects.</a:t>
            </a:r>
          </a:p>
          <a:p>
            <a:endParaRPr lang="en-SE" sz="18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Circular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460544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say that an attribute is circular if its value may depend on itself directly of indirectly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E7C7C8-66B1-3FA1-C740-235FEE6A96EE}"/>
              </a:ext>
            </a:extLst>
          </p:cNvPr>
          <p:cNvSpPr txBox="1"/>
          <p:nvPr/>
        </p:nvSpPr>
        <p:spPr>
          <a:xfrm>
            <a:off x="460544" y="1706634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require computing a fixed point.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6230F-A746-BD7F-5CC2-D11B2670CF11}"/>
              </a:ext>
            </a:extLst>
          </p:cNvPr>
          <p:cNvSpPr txBox="1"/>
          <p:nvPr/>
        </p:nvSpPr>
        <p:spPr>
          <a:xfrm>
            <a:off x="-777132" y="6503121"/>
            <a:ext cx="1411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Efficient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Demand Evaluation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of </a:t>
            </a:r>
            <a:r>
              <a:rPr lang="en-GB" sz="1600" i="1" u="sng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Using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Static Analysis</a:t>
            </a:r>
            <a:endParaRPr lang="en-GB" b="1" dirty="0">
              <a:solidFill>
                <a:schemeClr val="accent4"/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6114A-CF11-D1FB-7358-41BD5A560A78}"/>
              </a:ext>
            </a:extLst>
          </p:cNvPr>
          <p:cNvSpPr txBox="1"/>
          <p:nvPr/>
        </p:nvSpPr>
        <p:spPr>
          <a:xfrm>
            <a:off x="6278906" y="1701695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Fixpoint computation are expensive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484CF2-BBCF-84E9-BEC3-EF37EE593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25745"/>
              </p:ext>
            </p:extLst>
          </p:nvPr>
        </p:nvGraphicFramePr>
        <p:xfrm>
          <a:off x="2132876" y="3284173"/>
          <a:ext cx="9220201" cy="221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540">
                  <a:extLst>
                    <a:ext uri="{9D8B030D-6E8A-4147-A177-3AD203B41FA5}">
                      <a16:colId xmlns:a16="http://schemas.microsoft.com/office/drawing/2014/main" val="502826552"/>
                    </a:ext>
                  </a:extLst>
                </a:gridCol>
                <a:gridCol w="1500251">
                  <a:extLst>
                    <a:ext uri="{9D8B030D-6E8A-4147-A177-3AD203B41FA5}">
                      <a16:colId xmlns:a16="http://schemas.microsoft.com/office/drawing/2014/main" val="3287310419"/>
                    </a:ext>
                  </a:extLst>
                </a:gridCol>
                <a:gridCol w="2797705">
                  <a:extLst>
                    <a:ext uri="{9D8B030D-6E8A-4147-A177-3AD203B41FA5}">
                      <a16:colId xmlns:a16="http://schemas.microsoft.com/office/drawing/2014/main" val="429620480"/>
                    </a:ext>
                  </a:extLst>
                </a:gridCol>
                <a:gridCol w="2797705">
                  <a:extLst>
                    <a:ext uri="{9D8B030D-6E8A-4147-A177-3AD203B41FA5}">
                      <a16:colId xmlns:a16="http://schemas.microsoft.com/office/drawing/2014/main" val="167646286"/>
                    </a:ext>
                  </a:extLst>
                </a:gridCol>
              </a:tblGrid>
              <a:tr h="737811"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Low engineering </a:t>
                      </a:r>
                    </a:p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effort?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Can handle occasionally circular attribute efficiently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Can efficiently cache attribute in presence of multiple fixpoint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54892"/>
                  </a:ext>
                </a:extLst>
              </a:tr>
              <a:tr h="421398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BasicStacked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57821"/>
                  </a:ext>
                </a:extLst>
              </a:tr>
              <a:tr h="324929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RelaxedMonolithic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02445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RelaxedStacked (our)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6847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B69C1A2-A7BE-81BC-ED07-D4E9B85114D0}"/>
              </a:ext>
            </a:extLst>
          </p:cNvPr>
          <p:cNvSpPr txBox="1"/>
          <p:nvPr/>
        </p:nvSpPr>
        <p:spPr>
          <a:xfrm>
            <a:off x="8650394" y="271478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4D6F0-889B-4E22-E65F-A7F91335EF49}"/>
              </a:ext>
            </a:extLst>
          </p:cNvPr>
          <p:cNvSpPr txBox="1"/>
          <p:nvPr/>
        </p:nvSpPr>
        <p:spPr>
          <a:xfrm>
            <a:off x="9684349" y="271318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F5CFE-3B35-0D5C-0DC0-34859EBDF805}"/>
              </a:ext>
            </a:extLst>
          </p:cNvPr>
          <p:cNvSpPr txBox="1"/>
          <p:nvPr/>
        </p:nvSpPr>
        <p:spPr>
          <a:xfrm>
            <a:off x="9656834" y="313319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49FAA-7902-431A-41F7-EFAC6BD89207}"/>
              </a:ext>
            </a:extLst>
          </p:cNvPr>
          <p:cNvSpPr txBox="1"/>
          <p:nvPr/>
        </p:nvSpPr>
        <p:spPr>
          <a:xfrm>
            <a:off x="9656227" y="291175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7F2952-0807-D7D8-47D9-ED509C72F9D5}"/>
              </a:ext>
            </a:extLst>
          </p:cNvPr>
          <p:cNvSpPr txBox="1"/>
          <p:nvPr/>
        </p:nvSpPr>
        <p:spPr>
          <a:xfrm>
            <a:off x="8648160" y="314273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75DC06-D758-0363-AC45-62634892A0C4}"/>
              </a:ext>
            </a:extLst>
          </p:cNvPr>
          <p:cNvSpPr txBox="1"/>
          <p:nvPr/>
        </p:nvSpPr>
        <p:spPr>
          <a:xfrm>
            <a:off x="11080072" y="31316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9E8E33-0A83-73EB-94C8-CBE8B5542912}"/>
              </a:ext>
            </a:extLst>
          </p:cNvPr>
          <p:cNvSpPr txBox="1"/>
          <p:nvPr/>
        </p:nvSpPr>
        <p:spPr>
          <a:xfrm>
            <a:off x="8630062" y="292054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357BFC-FBAF-AAAE-43C5-8934F7543A1A}"/>
              </a:ext>
            </a:extLst>
          </p:cNvPr>
          <p:cNvSpPr txBox="1"/>
          <p:nvPr/>
        </p:nvSpPr>
        <p:spPr>
          <a:xfrm>
            <a:off x="11105810" y="292054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879A7-AC22-0BE4-CEC4-CC79F2E422D7}"/>
              </a:ext>
            </a:extLst>
          </p:cNvPr>
          <p:cNvSpPr txBox="1"/>
          <p:nvPr/>
        </p:nvSpPr>
        <p:spPr>
          <a:xfrm>
            <a:off x="11080374" y="27278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2F29F3-A17C-9DD1-9BA7-F54CF7AD3CEA}"/>
              </a:ext>
            </a:extLst>
          </p:cNvPr>
          <p:cNvSpPr txBox="1"/>
          <p:nvPr/>
        </p:nvSpPr>
        <p:spPr>
          <a:xfrm>
            <a:off x="490745" y="2196773"/>
            <a:ext cx="7067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 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was proposed by Öqvist et. al:</a:t>
            </a:r>
          </a:p>
          <a:p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Main problem: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At runtime the algorithm is not able to distinguish between circular and non-circular attributes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F9AC02-AF16-E268-4837-12712BADE522}"/>
              </a:ext>
            </a:extLst>
          </p:cNvPr>
          <p:cNvSpPr/>
          <p:nvPr/>
        </p:nvSpPr>
        <p:spPr>
          <a:xfrm>
            <a:off x="3337319" y="3748160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FB9860-250F-B75D-7660-55DCCDABB571}"/>
              </a:ext>
            </a:extLst>
          </p:cNvPr>
          <p:cNvSpPr/>
          <p:nvPr/>
        </p:nvSpPr>
        <p:spPr>
          <a:xfrm>
            <a:off x="3355513" y="4164318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E71227-8926-C189-3DBE-BF715A896B9B}"/>
              </a:ext>
            </a:extLst>
          </p:cNvPr>
          <p:cNvSpPr/>
          <p:nvPr/>
        </p:nvSpPr>
        <p:spPr>
          <a:xfrm>
            <a:off x="3878857" y="4166862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38164BB-0C2D-11CA-2E9F-055D7E9BDC98}"/>
              </a:ext>
            </a:extLst>
          </p:cNvPr>
          <p:cNvSpPr/>
          <p:nvPr/>
        </p:nvSpPr>
        <p:spPr>
          <a:xfrm>
            <a:off x="4346372" y="4164318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817AF4A-2F15-2CFE-3E9F-CD185A1517AB}"/>
              </a:ext>
            </a:extLst>
          </p:cNvPr>
          <p:cNvSpPr/>
          <p:nvPr/>
        </p:nvSpPr>
        <p:spPr>
          <a:xfrm>
            <a:off x="1751331" y="5289141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AB0D3FD-C06D-4E27-EE3F-FD0366B81628}"/>
              </a:ext>
            </a:extLst>
          </p:cNvPr>
          <p:cNvSpPr/>
          <p:nvPr/>
        </p:nvSpPr>
        <p:spPr>
          <a:xfrm>
            <a:off x="1210064" y="5274809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1A748C0-D71D-825C-63F6-281A4399DE8F}"/>
              </a:ext>
            </a:extLst>
          </p:cNvPr>
          <p:cNvSpPr/>
          <p:nvPr/>
        </p:nvSpPr>
        <p:spPr>
          <a:xfrm>
            <a:off x="1751166" y="5817691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167B98-0967-5DD8-DEF1-940D58CD5786}"/>
              </a:ext>
            </a:extLst>
          </p:cNvPr>
          <p:cNvCxnSpPr>
            <a:cxnSpLocks/>
            <a:stCxn id="80" idx="7"/>
            <a:endCxn id="43" idx="2"/>
          </p:cNvCxnSpPr>
          <p:nvPr/>
        </p:nvCxnSpPr>
        <p:spPr>
          <a:xfrm flipV="1">
            <a:off x="2868366" y="3886532"/>
            <a:ext cx="468953" cy="2236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35AFCB-0A1D-EC7B-03F9-93F2488721CE}"/>
              </a:ext>
            </a:extLst>
          </p:cNvPr>
          <p:cNvCxnSpPr>
            <a:cxnSpLocks/>
            <a:stCxn id="80" idx="6"/>
            <a:endCxn id="44" idx="2"/>
          </p:cNvCxnSpPr>
          <p:nvPr/>
        </p:nvCxnSpPr>
        <p:spPr>
          <a:xfrm flipV="1">
            <a:off x="2954788" y="4302690"/>
            <a:ext cx="400725" cy="132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BF4E9B-F97A-FC18-2485-78A2FD7DB12C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3613396" y="4302690"/>
            <a:ext cx="265461" cy="25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1FE8BD1-0D46-B593-B9B0-E02C651F924F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>
          <a:xfrm flipV="1">
            <a:off x="4136741" y="4302690"/>
            <a:ext cx="209631" cy="25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77F67E5-BC67-1A1D-1DCD-C62224D3BE5C}"/>
              </a:ext>
            </a:extLst>
          </p:cNvPr>
          <p:cNvCxnSpPr>
            <a:cxnSpLocks/>
            <a:stCxn id="75" idx="2"/>
            <a:endCxn id="51" idx="6"/>
          </p:cNvCxnSpPr>
          <p:nvPr/>
        </p:nvCxnSpPr>
        <p:spPr>
          <a:xfrm flipH="1" flipV="1">
            <a:off x="2009215" y="5427513"/>
            <a:ext cx="355075" cy="19148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688599-1FA6-0B94-C0FE-962803AC79EC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498815" y="5427513"/>
            <a:ext cx="25251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51530CF-3A54-B004-A4B9-DAE6B55A6F1D}"/>
              </a:ext>
            </a:extLst>
          </p:cNvPr>
          <p:cNvCxnSpPr>
            <a:cxnSpLocks/>
            <a:stCxn id="75" idx="2"/>
            <a:endCxn id="64" idx="6"/>
          </p:cNvCxnSpPr>
          <p:nvPr/>
        </p:nvCxnSpPr>
        <p:spPr>
          <a:xfrm flipH="1">
            <a:off x="2009050" y="5618997"/>
            <a:ext cx="355240" cy="33706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5C86271-E1F3-D45F-1865-8337EEBA49DC}"/>
              </a:ext>
            </a:extLst>
          </p:cNvPr>
          <p:cNvCxnSpPr>
            <a:cxnSpLocks/>
            <a:stCxn id="64" idx="0"/>
            <a:endCxn id="51" idx="4"/>
          </p:cNvCxnSpPr>
          <p:nvPr/>
        </p:nvCxnSpPr>
        <p:spPr>
          <a:xfrm flipV="1">
            <a:off x="1880108" y="5565885"/>
            <a:ext cx="165" cy="2518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A62495C-B2FA-36EF-C099-797D612F4E51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234665" y="4420900"/>
            <a:ext cx="229214" cy="9191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F84FFCBF-FE82-E97A-DF2A-13EB16B20EEC}"/>
              </a:ext>
            </a:extLst>
          </p:cNvPr>
          <p:cNvSpPr/>
          <p:nvPr/>
        </p:nvSpPr>
        <p:spPr>
          <a:xfrm>
            <a:off x="2364290" y="5327930"/>
            <a:ext cx="590123" cy="582134"/>
          </a:xfrm>
          <a:prstGeom prst="ellipse">
            <a:avLst/>
          </a:prstGeom>
          <a:solidFill>
            <a:srgbClr val="FAC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tx1"/>
                </a:solidFill>
              </a:rPr>
              <a:t>C</a:t>
            </a:r>
            <a:endParaRPr lang="en-SE">
              <a:solidFill>
                <a:srgbClr val="FAC090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F1E318D-3931-A0D3-609B-3A1017011A0D}"/>
              </a:ext>
            </a:extLst>
          </p:cNvPr>
          <p:cNvSpPr/>
          <p:nvPr/>
        </p:nvSpPr>
        <p:spPr>
          <a:xfrm>
            <a:off x="3939603" y="5340036"/>
            <a:ext cx="590123" cy="582134"/>
          </a:xfrm>
          <a:prstGeom prst="ellipse">
            <a:avLst/>
          </a:prstGeom>
          <a:solidFill>
            <a:srgbClr val="FAC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tx1"/>
                </a:solidFill>
              </a:rPr>
              <a:t>C</a:t>
            </a:r>
            <a:endParaRPr lang="en-SE" baseline="-25000">
              <a:solidFill>
                <a:schemeClr val="tx1"/>
              </a:solidFill>
            </a:endParaRPr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AEC47BD4-BFDE-D024-7878-C604A2C927F2}"/>
              </a:ext>
            </a:extLst>
          </p:cNvPr>
          <p:cNvCxnSpPr>
            <a:stCxn id="75" idx="7"/>
            <a:endCxn id="76" idx="1"/>
          </p:cNvCxnSpPr>
          <p:nvPr/>
        </p:nvCxnSpPr>
        <p:spPr>
          <a:xfrm rot="16200000" flipH="1">
            <a:off x="3440955" y="4840218"/>
            <a:ext cx="12106" cy="1158034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D5397349-5A3C-5231-0F13-AC907B4F1AB9}"/>
              </a:ext>
            </a:extLst>
          </p:cNvPr>
          <p:cNvCxnSpPr>
            <a:stCxn id="76" idx="3"/>
            <a:endCxn id="75" idx="5"/>
          </p:cNvCxnSpPr>
          <p:nvPr/>
        </p:nvCxnSpPr>
        <p:spPr>
          <a:xfrm rot="5400000" flipH="1">
            <a:off x="3440955" y="5251848"/>
            <a:ext cx="12106" cy="1158034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A3F1C61-EADD-96CB-5D6A-E8382905AE61}"/>
              </a:ext>
            </a:extLst>
          </p:cNvPr>
          <p:cNvSpPr/>
          <p:nvPr/>
        </p:nvSpPr>
        <p:spPr>
          <a:xfrm>
            <a:off x="789352" y="3968408"/>
            <a:ext cx="590123" cy="58213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391673F-B240-C7C5-B645-92B212555B4D}"/>
              </a:ext>
            </a:extLst>
          </p:cNvPr>
          <p:cNvSpPr/>
          <p:nvPr/>
        </p:nvSpPr>
        <p:spPr>
          <a:xfrm>
            <a:off x="2364665" y="4024904"/>
            <a:ext cx="590123" cy="58213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13F5FC56-5045-29B5-179F-9DB318005D1A}"/>
              </a:ext>
            </a:extLst>
          </p:cNvPr>
          <p:cNvCxnSpPr>
            <a:stCxn id="79" idx="7"/>
            <a:endCxn id="80" idx="1"/>
          </p:cNvCxnSpPr>
          <p:nvPr/>
        </p:nvCxnSpPr>
        <p:spPr>
          <a:xfrm rot="16200000" flipH="1">
            <a:off x="1843822" y="3502891"/>
            <a:ext cx="56496" cy="1158034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A7C37239-108D-DE9E-E32D-1A4880418AD4}"/>
              </a:ext>
            </a:extLst>
          </p:cNvPr>
          <p:cNvCxnSpPr>
            <a:stCxn id="80" idx="3"/>
            <a:endCxn id="79" idx="5"/>
          </p:cNvCxnSpPr>
          <p:nvPr/>
        </p:nvCxnSpPr>
        <p:spPr>
          <a:xfrm rot="5400000" flipH="1">
            <a:off x="1843822" y="3914521"/>
            <a:ext cx="56496" cy="1158034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70C09BE-6D48-BAC5-442D-3AAC1C23E166}"/>
              </a:ext>
            </a:extLst>
          </p:cNvPr>
          <p:cNvCxnSpPr>
            <a:cxnSpLocks/>
            <a:stCxn id="80" idx="4"/>
            <a:endCxn id="75" idx="0"/>
          </p:cNvCxnSpPr>
          <p:nvPr/>
        </p:nvCxnSpPr>
        <p:spPr>
          <a:xfrm flipH="1">
            <a:off x="2659352" y="4607038"/>
            <a:ext cx="375" cy="72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AED5233-6290-0C5F-2714-B27BC48322D1}"/>
              </a:ext>
            </a:extLst>
          </p:cNvPr>
          <p:cNvSpPr/>
          <p:nvPr/>
        </p:nvSpPr>
        <p:spPr>
          <a:xfrm>
            <a:off x="2364290" y="4719656"/>
            <a:ext cx="546163" cy="3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50"/>
              <a:t>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D34BD7A-3BEC-CCB0-544D-61CF55BA708E}"/>
              </a:ext>
            </a:extLst>
          </p:cNvPr>
          <p:cNvGrpSpPr/>
          <p:nvPr/>
        </p:nvGrpSpPr>
        <p:grpSpPr>
          <a:xfrm>
            <a:off x="6409075" y="3760471"/>
            <a:ext cx="5794670" cy="2006457"/>
            <a:chOff x="6409075" y="3760471"/>
            <a:chExt cx="5794670" cy="200645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BAE17FC-0EA4-B11C-63B2-949A37A0C430}"/>
                </a:ext>
              </a:extLst>
            </p:cNvPr>
            <p:cNvSpPr/>
            <p:nvPr/>
          </p:nvSpPr>
          <p:spPr>
            <a:xfrm>
              <a:off x="6409075" y="5184794"/>
              <a:ext cx="590123" cy="582134"/>
            </a:xfrm>
            <a:prstGeom prst="ellipse">
              <a:avLst/>
            </a:prstGeom>
            <a:solidFill>
              <a:srgbClr val="FAC0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BDA921-6A1F-3D95-BA4F-E6C4DA0A098F}"/>
                </a:ext>
              </a:extLst>
            </p:cNvPr>
            <p:cNvSpPr txBox="1"/>
            <p:nvPr/>
          </p:nvSpPr>
          <p:spPr>
            <a:xfrm>
              <a:off x="7102027" y="5291195"/>
              <a:ext cx="277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Converges in 10 iteration.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8A007B0-9FCE-2E15-6509-200AF1300476}"/>
                </a:ext>
              </a:extLst>
            </p:cNvPr>
            <p:cNvSpPr/>
            <p:nvPr/>
          </p:nvSpPr>
          <p:spPr>
            <a:xfrm>
              <a:off x="6409075" y="3760471"/>
              <a:ext cx="590123" cy="5821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8C56658-F5BA-7F94-FFBA-55FA1A6F95D5}"/>
                </a:ext>
              </a:extLst>
            </p:cNvPr>
            <p:cNvSpPr txBox="1"/>
            <p:nvPr/>
          </p:nvSpPr>
          <p:spPr>
            <a:xfrm>
              <a:off x="7102027" y="3840238"/>
              <a:ext cx="277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Converges in 20 iteration.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31D52A8-F126-E161-A72C-B206CA6F2AAB}"/>
                </a:ext>
              </a:extLst>
            </p:cNvPr>
            <p:cNvSpPr/>
            <p:nvPr/>
          </p:nvSpPr>
          <p:spPr>
            <a:xfrm>
              <a:off x="6413452" y="4466999"/>
              <a:ext cx="590123" cy="58213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B9518D1-C385-BB63-39BA-9789B4E9E4FB}"/>
                </a:ext>
              </a:extLst>
            </p:cNvPr>
            <p:cNvSpPr txBox="1"/>
            <p:nvPr/>
          </p:nvSpPr>
          <p:spPr>
            <a:xfrm>
              <a:off x="7102027" y="4574506"/>
              <a:ext cx="5101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Non-circular. No fix-point computation required.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55CF8D-EBFE-710F-A94C-F1C73D494061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518159" y="3748160"/>
            <a:ext cx="357615" cy="305500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555D138-7A02-DB7F-9C9A-26CC0F3CCAF5}"/>
              </a:ext>
            </a:extLst>
          </p:cNvPr>
          <p:cNvSpPr txBox="1"/>
          <p:nvPr/>
        </p:nvSpPr>
        <p:spPr>
          <a:xfrm>
            <a:off x="67364" y="3429000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Start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14CFF979-3A0F-81F1-5C2E-C903A6938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681" y="2947783"/>
            <a:ext cx="4064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3958 L 0.24727 -0.22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uild="allAtOnce"/>
      <p:bldP spid="18" grpId="2" build="allAtOnce"/>
      <p:bldP spid="8" grpId="0"/>
      <p:bldP spid="106" grpId="0"/>
      <p:bldP spid="14" grpId="0"/>
      <p:bldP spid="19" grpId="0"/>
      <p:bldP spid="28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42" grpId="0" uiExpand="1" build="allAtOnce"/>
      <p:bldP spid="42" grpId="1" build="allAtOnce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0" grpId="0" animBg="1"/>
      <p:bldP spid="50" grpId="1" animBg="1"/>
      <p:bldP spid="51" grpId="0" animBg="1"/>
      <p:bldP spid="51" grpId="1" animBg="1"/>
      <p:bldP spid="56" grpId="0" animBg="1"/>
      <p:bldP spid="56" grpId="1" animBg="1"/>
      <p:bldP spid="64" grpId="0" animBg="1"/>
      <p:bldP spid="64" grpId="1" animBg="1"/>
      <p:bldP spid="75" grpId="0" animBg="1"/>
      <p:bldP spid="75" grpId="1" animBg="1"/>
      <p:bldP spid="76" grpId="0" animBg="1"/>
      <p:bldP spid="76" grpId="1" animBg="1"/>
      <p:bldP spid="79" grpId="0" animBg="1"/>
      <p:bldP spid="79" grpId="1" animBg="1"/>
      <p:bldP spid="80" grpId="0" animBg="1"/>
      <p:bldP spid="80" grpId="1" animBg="1"/>
      <p:bldP spid="84" grpId="0" animBg="1"/>
      <p:bldP spid="84" grpId="1" animBg="1"/>
      <p:bldP spid="93" grpId="0"/>
      <p:bldP spid="9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Circular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460544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say that an attribute is circular if its value may depend on itself directly of indirectly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E7C7C8-66B1-3FA1-C740-235FEE6A96EE}"/>
              </a:ext>
            </a:extLst>
          </p:cNvPr>
          <p:cNvSpPr txBox="1"/>
          <p:nvPr/>
        </p:nvSpPr>
        <p:spPr>
          <a:xfrm>
            <a:off x="460544" y="1706634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require computing a fixed point.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6230F-A746-BD7F-5CC2-D11B2670CF11}"/>
              </a:ext>
            </a:extLst>
          </p:cNvPr>
          <p:cNvSpPr txBox="1"/>
          <p:nvPr/>
        </p:nvSpPr>
        <p:spPr>
          <a:xfrm>
            <a:off x="-777132" y="6503121"/>
            <a:ext cx="1411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Efficient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Demand Evaluation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of </a:t>
            </a:r>
            <a:r>
              <a:rPr lang="en-GB" sz="1600" i="1" u="sng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Using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Static Analysis</a:t>
            </a:r>
            <a:endParaRPr lang="en-GB" b="1" dirty="0">
              <a:solidFill>
                <a:schemeClr val="accent4"/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6114A-CF11-D1FB-7358-41BD5A560A78}"/>
              </a:ext>
            </a:extLst>
          </p:cNvPr>
          <p:cNvSpPr txBox="1"/>
          <p:nvPr/>
        </p:nvSpPr>
        <p:spPr>
          <a:xfrm>
            <a:off x="6278906" y="1701695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Fixpoint computation are expensive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484CF2-BBCF-84E9-BEC3-EF37EE593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43819"/>
              </p:ext>
            </p:extLst>
          </p:nvPr>
        </p:nvGraphicFramePr>
        <p:xfrm>
          <a:off x="2132876" y="3284173"/>
          <a:ext cx="9220201" cy="221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540">
                  <a:extLst>
                    <a:ext uri="{9D8B030D-6E8A-4147-A177-3AD203B41FA5}">
                      <a16:colId xmlns:a16="http://schemas.microsoft.com/office/drawing/2014/main" val="502826552"/>
                    </a:ext>
                  </a:extLst>
                </a:gridCol>
                <a:gridCol w="1500251">
                  <a:extLst>
                    <a:ext uri="{9D8B030D-6E8A-4147-A177-3AD203B41FA5}">
                      <a16:colId xmlns:a16="http://schemas.microsoft.com/office/drawing/2014/main" val="3287310419"/>
                    </a:ext>
                  </a:extLst>
                </a:gridCol>
                <a:gridCol w="2797705">
                  <a:extLst>
                    <a:ext uri="{9D8B030D-6E8A-4147-A177-3AD203B41FA5}">
                      <a16:colId xmlns:a16="http://schemas.microsoft.com/office/drawing/2014/main" val="429620480"/>
                    </a:ext>
                  </a:extLst>
                </a:gridCol>
                <a:gridCol w="2797705">
                  <a:extLst>
                    <a:ext uri="{9D8B030D-6E8A-4147-A177-3AD203B41FA5}">
                      <a16:colId xmlns:a16="http://schemas.microsoft.com/office/drawing/2014/main" val="167646286"/>
                    </a:ext>
                  </a:extLst>
                </a:gridCol>
              </a:tblGrid>
              <a:tr h="737811"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Low engineering </a:t>
                      </a:r>
                    </a:p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effort?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Can handle occasionally circular attribute efficiently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Can efficiently cache attribute in presence of multiple fixpoint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54892"/>
                  </a:ext>
                </a:extLst>
              </a:tr>
              <a:tr h="421398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BasicStacked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i="0" dirty="0">
                          <a:latin typeface="Avenir Light" panose="020B0402020203020204" pitchFamily="34" charset="7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57821"/>
                  </a:ext>
                </a:extLst>
              </a:tr>
              <a:tr h="324929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RelaxedMonolithic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FF000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02445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l"/>
                      <a:r>
                        <a:rPr lang="en-SE" sz="1400" dirty="0">
                          <a:latin typeface="Lucida Sans Typewriter" panose="020B0509030504030204" pitchFamily="49" charset="77"/>
                        </a:rPr>
                        <a:t>RelaxedStacked (our)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E" sz="1800" b="1" i="0" dirty="0">
                        <a:solidFill>
                          <a:srgbClr val="00B050"/>
                        </a:solidFill>
                        <a:latin typeface="Avenir Light" panose="020B0402020203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6847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B69C1A2-A7BE-81BC-ED07-D4E9B85114D0}"/>
              </a:ext>
            </a:extLst>
          </p:cNvPr>
          <p:cNvSpPr txBox="1"/>
          <p:nvPr/>
        </p:nvSpPr>
        <p:spPr>
          <a:xfrm>
            <a:off x="8650394" y="271478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54D6F0-889B-4E22-E65F-A7F91335EF49}"/>
              </a:ext>
            </a:extLst>
          </p:cNvPr>
          <p:cNvSpPr txBox="1"/>
          <p:nvPr/>
        </p:nvSpPr>
        <p:spPr>
          <a:xfrm>
            <a:off x="9684349" y="271318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F5CFE-3B35-0D5C-0DC0-34859EBDF805}"/>
              </a:ext>
            </a:extLst>
          </p:cNvPr>
          <p:cNvSpPr txBox="1"/>
          <p:nvPr/>
        </p:nvSpPr>
        <p:spPr>
          <a:xfrm>
            <a:off x="9656834" y="313319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49FAA-7902-431A-41F7-EFAC6BD89207}"/>
              </a:ext>
            </a:extLst>
          </p:cNvPr>
          <p:cNvSpPr txBox="1"/>
          <p:nvPr/>
        </p:nvSpPr>
        <p:spPr>
          <a:xfrm>
            <a:off x="9656227" y="291175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7F2952-0807-D7D8-47D9-ED509C72F9D5}"/>
              </a:ext>
            </a:extLst>
          </p:cNvPr>
          <p:cNvSpPr txBox="1"/>
          <p:nvPr/>
        </p:nvSpPr>
        <p:spPr>
          <a:xfrm>
            <a:off x="8648160" y="314273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75DC06-D758-0363-AC45-62634892A0C4}"/>
              </a:ext>
            </a:extLst>
          </p:cNvPr>
          <p:cNvSpPr txBox="1"/>
          <p:nvPr/>
        </p:nvSpPr>
        <p:spPr>
          <a:xfrm>
            <a:off x="11080072" y="31316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9E8E33-0A83-73EB-94C8-CBE8B5542912}"/>
              </a:ext>
            </a:extLst>
          </p:cNvPr>
          <p:cNvSpPr txBox="1"/>
          <p:nvPr/>
        </p:nvSpPr>
        <p:spPr>
          <a:xfrm>
            <a:off x="8630062" y="292054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357BFC-FBAF-AAAE-43C5-8934F7543A1A}"/>
              </a:ext>
            </a:extLst>
          </p:cNvPr>
          <p:cNvSpPr txBox="1"/>
          <p:nvPr/>
        </p:nvSpPr>
        <p:spPr>
          <a:xfrm>
            <a:off x="11105810" y="292054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FF0000"/>
                </a:solidFill>
                <a:latin typeface="Avenir Light" panose="020B0402020203020204" pitchFamily="34" charset="77"/>
              </a:rPr>
              <a:t>NO</a:t>
            </a:r>
            <a:endParaRPr lang="en-S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2879A7-AC22-0BE4-CEC4-CC79F2E422D7}"/>
              </a:ext>
            </a:extLst>
          </p:cNvPr>
          <p:cNvSpPr txBox="1"/>
          <p:nvPr/>
        </p:nvSpPr>
        <p:spPr>
          <a:xfrm>
            <a:off x="11080374" y="27278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800" b="1" i="0" dirty="0">
                <a:solidFill>
                  <a:srgbClr val="00B050"/>
                </a:solidFill>
                <a:latin typeface="Avenir Light" panose="020B0402020203020204" pitchFamily="34" charset="77"/>
              </a:rPr>
              <a:t>YES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444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3958 L 0.24727 -0.22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6" grpId="0"/>
      <p:bldP spid="14" grpId="0"/>
      <p:bldP spid="19" grpId="0"/>
      <p:bldP spid="28" grpId="0"/>
      <p:bldP spid="32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group of dots with different colors&#10;&#10;Description automatically generated">
            <a:extLst>
              <a:ext uri="{FF2B5EF4-FFF2-40B4-BE49-F238E27FC236}">
                <a16:creationId xmlns:a16="http://schemas.microsoft.com/office/drawing/2014/main" id="{7CC1B2F8-3A09-1497-2368-4ED3D182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51" y="-8802"/>
            <a:ext cx="4307992" cy="59582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Problem: Engineering effort &amp; Efficiency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5A339-F1E2-9F2D-B2C0-61610422A61F}"/>
              </a:ext>
            </a:extLst>
          </p:cNvPr>
          <p:cNvSpPr txBox="1"/>
          <p:nvPr/>
        </p:nvSpPr>
        <p:spPr>
          <a:xfrm>
            <a:off x="518159" y="1436304"/>
            <a:ext cx="7862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 proposed by Magnusson et. 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al.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2 main problems: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Some attributes exhibit circular behavior occasionally but we still pay for a costly fix-point computation.</a:t>
            </a:r>
          </a:p>
          <a:p>
            <a:pPr lvl="1"/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For example, the </a:t>
            </a:r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ndale Mono" panose="020B0509000000000004" pitchFamily="49" charset="0"/>
                <a:ea typeface="+mj-ea"/>
                <a:cs typeface="+mj-cs"/>
              </a:rPr>
              <a:t>Type() </a:t>
            </a:r>
            <a:r>
              <a:rPr lang="en-SE" sz="2000" i="1" dirty="0">
                <a:solidFill>
                  <a:schemeClr val="bg1">
                    <a:lumMod val="75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attribute in Java is non-circular 90% of the inputs and circular for the remaining 10%.</a:t>
            </a:r>
          </a:p>
          <a:p>
            <a:pPr lvl="1"/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Annotating each attribute is infeasable for large projects.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C00000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0FD979-B017-0A63-B550-39E36C968D0D}"/>
              </a:ext>
            </a:extLst>
          </p:cNvPr>
          <p:cNvSpPr txBox="1"/>
          <p:nvPr/>
        </p:nvSpPr>
        <p:spPr>
          <a:xfrm>
            <a:off x="8639548" y="5947909"/>
            <a:ext cx="2792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1100" i="1"/>
              <a:t>Complexity of the ExtendJ Java Compiler.</a:t>
            </a:r>
          </a:p>
          <a:p>
            <a:pPr algn="ctr"/>
            <a:r>
              <a:rPr lang="en-SE" sz="1100" i="1"/>
              <a:t> 2597 Attributes connected by 26222 edges</a:t>
            </a:r>
          </a:p>
        </p:txBody>
      </p:sp>
    </p:spTree>
    <p:extLst>
      <p:ext uri="{BB962C8B-B14F-4D97-AF65-F5344CB8AC3E}">
        <p14:creationId xmlns:p14="http://schemas.microsoft.com/office/powerpoint/2010/main" val="14245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Problem: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5A339-F1E2-9F2D-B2C0-61610422A61F}"/>
              </a:ext>
            </a:extLst>
          </p:cNvPr>
          <p:cNvSpPr txBox="1"/>
          <p:nvPr/>
        </p:nvSpPr>
        <p:spPr>
          <a:xfrm>
            <a:off x="490744" y="1334941"/>
            <a:ext cx="110397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 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was proposed by Öqvist et. 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Required having at least one attribute marked as circular in each circular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Main problem: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At runtime the algorithm is not able to distinguish between circular and non-circular attributes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fixpoint evaluation is performed in a single monolithic fix point computation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75B366-FBC5-CFE2-DEA1-BF9C02FC80E9}"/>
              </a:ext>
            </a:extLst>
          </p:cNvPr>
          <p:cNvSpPr/>
          <p:nvPr/>
        </p:nvSpPr>
        <p:spPr>
          <a:xfrm>
            <a:off x="3337319" y="3748160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282E4D-1A61-F6F9-A1B8-BEEFF649F0B7}"/>
              </a:ext>
            </a:extLst>
          </p:cNvPr>
          <p:cNvSpPr/>
          <p:nvPr/>
        </p:nvSpPr>
        <p:spPr>
          <a:xfrm>
            <a:off x="3355513" y="4164318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C80B5D-8838-FEC1-AF44-7D76B2035583}"/>
              </a:ext>
            </a:extLst>
          </p:cNvPr>
          <p:cNvSpPr/>
          <p:nvPr/>
        </p:nvSpPr>
        <p:spPr>
          <a:xfrm>
            <a:off x="3878857" y="4166862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EC5DFC-2E01-4629-5D52-F7C5B3AFAD02}"/>
              </a:ext>
            </a:extLst>
          </p:cNvPr>
          <p:cNvSpPr/>
          <p:nvPr/>
        </p:nvSpPr>
        <p:spPr>
          <a:xfrm>
            <a:off x="4346372" y="4164318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FFCD9A-1F82-10AF-24F5-13FCFCB9A512}"/>
              </a:ext>
            </a:extLst>
          </p:cNvPr>
          <p:cNvSpPr/>
          <p:nvPr/>
        </p:nvSpPr>
        <p:spPr>
          <a:xfrm>
            <a:off x="1751331" y="5289141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9A8A4D-9571-3912-0979-767528048AA1}"/>
              </a:ext>
            </a:extLst>
          </p:cNvPr>
          <p:cNvSpPr/>
          <p:nvPr/>
        </p:nvSpPr>
        <p:spPr>
          <a:xfrm>
            <a:off x="1210064" y="5274809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1CA857-9672-B86F-F01F-076B5E56F765}"/>
              </a:ext>
            </a:extLst>
          </p:cNvPr>
          <p:cNvSpPr/>
          <p:nvPr/>
        </p:nvSpPr>
        <p:spPr>
          <a:xfrm>
            <a:off x="1751166" y="5817691"/>
            <a:ext cx="257884" cy="2767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D47FC-0C31-4B78-37C5-040A90F87D9D}"/>
              </a:ext>
            </a:extLst>
          </p:cNvPr>
          <p:cNvCxnSpPr>
            <a:cxnSpLocks/>
            <a:stCxn id="14" idx="7"/>
            <a:endCxn id="26" idx="2"/>
          </p:cNvCxnSpPr>
          <p:nvPr/>
        </p:nvCxnSpPr>
        <p:spPr>
          <a:xfrm flipV="1">
            <a:off x="2868366" y="3886532"/>
            <a:ext cx="468953" cy="2236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05295-3395-8A74-76E2-C88212EC9F30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2954788" y="4302690"/>
            <a:ext cx="400725" cy="132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8A8131-F6FC-0F6C-6F1E-CE7FCA5BAF4D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3613396" y="4302690"/>
            <a:ext cx="265461" cy="25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46555C-FF49-84E4-7A3D-503664F4C7D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4136741" y="4302690"/>
            <a:ext cx="209631" cy="25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56A03D-658F-4189-C10E-420F0F804A6C}"/>
              </a:ext>
            </a:extLst>
          </p:cNvPr>
          <p:cNvCxnSpPr>
            <a:cxnSpLocks/>
            <a:stCxn id="8" idx="2"/>
            <a:endCxn id="31" idx="6"/>
          </p:cNvCxnSpPr>
          <p:nvPr/>
        </p:nvCxnSpPr>
        <p:spPr>
          <a:xfrm flipH="1" flipV="1">
            <a:off x="2009215" y="5427513"/>
            <a:ext cx="355075" cy="19148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66E823-85F7-925C-6C43-44527E53F2E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498815" y="5427513"/>
            <a:ext cx="252517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976EDA-0977-CB85-5F23-7B9DEE28E296}"/>
              </a:ext>
            </a:extLst>
          </p:cNvPr>
          <p:cNvCxnSpPr>
            <a:cxnSpLocks/>
            <a:stCxn id="8" idx="2"/>
            <a:endCxn id="33" idx="6"/>
          </p:cNvCxnSpPr>
          <p:nvPr/>
        </p:nvCxnSpPr>
        <p:spPr>
          <a:xfrm flipH="1">
            <a:off x="2009050" y="5618997"/>
            <a:ext cx="355240" cy="33706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410E84-8A93-1E73-91BD-42D45012B424}"/>
              </a:ext>
            </a:extLst>
          </p:cNvPr>
          <p:cNvCxnSpPr>
            <a:cxnSpLocks/>
            <a:stCxn id="33" idx="0"/>
            <a:endCxn id="31" idx="4"/>
          </p:cNvCxnSpPr>
          <p:nvPr/>
        </p:nvCxnSpPr>
        <p:spPr>
          <a:xfrm flipV="1">
            <a:off x="1880108" y="5565885"/>
            <a:ext cx="165" cy="2518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2174AF-60B3-22EC-6627-D30B5D47C9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234665" y="4420900"/>
            <a:ext cx="229214" cy="91913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CD65EEB-51C5-BC9C-A0E6-A24F1385EC06}"/>
              </a:ext>
            </a:extLst>
          </p:cNvPr>
          <p:cNvSpPr/>
          <p:nvPr/>
        </p:nvSpPr>
        <p:spPr>
          <a:xfrm>
            <a:off x="2364290" y="5327930"/>
            <a:ext cx="590123" cy="582134"/>
          </a:xfrm>
          <a:prstGeom prst="ellipse">
            <a:avLst/>
          </a:prstGeom>
          <a:solidFill>
            <a:srgbClr val="FAC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tx1"/>
                </a:solidFill>
              </a:rPr>
              <a:t>C</a:t>
            </a:r>
            <a:endParaRPr lang="en-SE">
              <a:solidFill>
                <a:srgbClr val="FAC09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8260D-D81B-CE9C-BF13-5862152EFAD2}"/>
              </a:ext>
            </a:extLst>
          </p:cNvPr>
          <p:cNvSpPr/>
          <p:nvPr/>
        </p:nvSpPr>
        <p:spPr>
          <a:xfrm>
            <a:off x="3939603" y="5340036"/>
            <a:ext cx="590123" cy="582134"/>
          </a:xfrm>
          <a:prstGeom prst="ellipse">
            <a:avLst/>
          </a:prstGeom>
          <a:solidFill>
            <a:srgbClr val="FAC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tx1"/>
                </a:solidFill>
              </a:rPr>
              <a:t>C</a:t>
            </a:r>
            <a:endParaRPr lang="en-SE" baseline="-25000">
              <a:solidFill>
                <a:schemeClr val="tx1"/>
              </a:solidFill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BDF4CE8-7749-0D3F-DB1F-9B146C0867B0}"/>
              </a:ext>
            </a:extLst>
          </p:cNvPr>
          <p:cNvCxnSpPr>
            <a:stCxn id="8" idx="7"/>
            <a:endCxn id="9" idx="1"/>
          </p:cNvCxnSpPr>
          <p:nvPr/>
        </p:nvCxnSpPr>
        <p:spPr>
          <a:xfrm rot="16200000" flipH="1">
            <a:off x="3440955" y="4840218"/>
            <a:ext cx="12106" cy="1158034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9193E8-E8F6-7AB8-4DDA-F992290276F2}"/>
              </a:ext>
            </a:extLst>
          </p:cNvPr>
          <p:cNvCxnSpPr>
            <a:stCxn id="9" idx="3"/>
            <a:endCxn id="8" idx="5"/>
          </p:cNvCxnSpPr>
          <p:nvPr/>
        </p:nvCxnSpPr>
        <p:spPr>
          <a:xfrm rot="5400000" flipH="1">
            <a:off x="3440955" y="5251848"/>
            <a:ext cx="12106" cy="1158034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9F3F87C-5C50-B0E6-51E9-11997BB1E526}"/>
              </a:ext>
            </a:extLst>
          </p:cNvPr>
          <p:cNvSpPr/>
          <p:nvPr/>
        </p:nvSpPr>
        <p:spPr>
          <a:xfrm>
            <a:off x="789352" y="3968408"/>
            <a:ext cx="590123" cy="58213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411AFF-9488-5B23-2091-100CC7A9A7D6}"/>
              </a:ext>
            </a:extLst>
          </p:cNvPr>
          <p:cNvSpPr/>
          <p:nvPr/>
        </p:nvSpPr>
        <p:spPr>
          <a:xfrm>
            <a:off x="2364665" y="4024904"/>
            <a:ext cx="590123" cy="58213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F2F4F5-A5F7-17E5-B968-31ED27AD0926}"/>
              </a:ext>
            </a:extLst>
          </p:cNvPr>
          <p:cNvCxnSpPr>
            <a:stCxn id="13" idx="7"/>
            <a:endCxn id="14" idx="1"/>
          </p:cNvCxnSpPr>
          <p:nvPr/>
        </p:nvCxnSpPr>
        <p:spPr>
          <a:xfrm rot="16200000" flipH="1">
            <a:off x="1843822" y="3502891"/>
            <a:ext cx="56496" cy="1158034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E8B8040-08C1-47AA-711B-AB4982EF527C}"/>
              </a:ext>
            </a:extLst>
          </p:cNvPr>
          <p:cNvCxnSpPr>
            <a:stCxn id="14" idx="3"/>
            <a:endCxn id="13" idx="5"/>
          </p:cNvCxnSpPr>
          <p:nvPr/>
        </p:nvCxnSpPr>
        <p:spPr>
          <a:xfrm rot="5400000" flipH="1">
            <a:off x="1843822" y="3914521"/>
            <a:ext cx="56496" cy="1158034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DA7E03-74E6-515E-F9DE-933CC6AE29C2}"/>
              </a:ext>
            </a:extLst>
          </p:cNvPr>
          <p:cNvCxnSpPr>
            <a:cxnSpLocks/>
            <a:stCxn id="14" idx="4"/>
            <a:endCxn id="8" idx="0"/>
          </p:cNvCxnSpPr>
          <p:nvPr/>
        </p:nvCxnSpPr>
        <p:spPr>
          <a:xfrm flipH="1">
            <a:off x="2659352" y="4607038"/>
            <a:ext cx="375" cy="720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39D82FF-A1B4-4E67-5298-2C774EDA82AB}"/>
              </a:ext>
            </a:extLst>
          </p:cNvPr>
          <p:cNvSpPr/>
          <p:nvPr/>
        </p:nvSpPr>
        <p:spPr>
          <a:xfrm>
            <a:off x="2364290" y="4719656"/>
            <a:ext cx="546163" cy="3628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50"/>
              <a:t>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B1FB58-6258-F201-D604-43EB4DD00E4D}"/>
              </a:ext>
            </a:extLst>
          </p:cNvPr>
          <p:cNvGrpSpPr/>
          <p:nvPr/>
        </p:nvGrpSpPr>
        <p:grpSpPr>
          <a:xfrm>
            <a:off x="6409075" y="3760471"/>
            <a:ext cx="5794670" cy="2006457"/>
            <a:chOff x="6409075" y="3760471"/>
            <a:chExt cx="5794670" cy="2006457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45032C9-8E2E-6A45-AA2B-7C242086657D}"/>
                </a:ext>
              </a:extLst>
            </p:cNvPr>
            <p:cNvSpPr/>
            <p:nvPr/>
          </p:nvSpPr>
          <p:spPr>
            <a:xfrm>
              <a:off x="6409075" y="5184794"/>
              <a:ext cx="590123" cy="582134"/>
            </a:xfrm>
            <a:prstGeom prst="ellipse">
              <a:avLst/>
            </a:prstGeom>
            <a:solidFill>
              <a:srgbClr val="FAC09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988692-BC98-7E33-3DED-C132808A9806}"/>
                </a:ext>
              </a:extLst>
            </p:cNvPr>
            <p:cNvSpPr txBox="1"/>
            <p:nvPr/>
          </p:nvSpPr>
          <p:spPr>
            <a:xfrm>
              <a:off x="7102027" y="5291195"/>
              <a:ext cx="277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Converges in 10 iteration.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601CD75-5CD4-EB85-7923-C645804B1050}"/>
                </a:ext>
              </a:extLst>
            </p:cNvPr>
            <p:cNvSpPr/>
            <p:nvPr/>
          </p:nvSpPr>
          <p:spPr>
            <a:xfrm>
              <a:off x="6409075" y="3760471"/>
              <a:ext cx="590123" cy="58213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9F9EB8A-3B07-EAEE-3F9E-78D4C3B8E8F9}"/>
                </a:ext>
              </a:extLst>
            </p:cNvPr>
            <p:cNvSpPr txBox="1"/>
            <p:nvPr/>
          </p:nvSpPr>
          <p:spPr>
            <a:xfrm>
              <a:off x="7102027" y="3840238"/>
              <a:ext cx="2775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Converges in 20 iteration.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17E4D86-2CF1-5DDD-7E50-D896D4A281EE}"/>
                </a:ext>
              </a:extLst>
            </p:cNvPr>
            <p:cNvSpPr/>
            <p:nvPr/>
          </p:nvSpPr>
          <p:spPr>
            <a:xfrm>
              <a:off x="6413452" y="4466999"/>
              <a:ext cx="590123" cy="582134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507BF03-EB10-1EB6-A971-5D638FA3ADD5}"/>
                </a:ext>
              </a:extLst>
            </p:cNvPr>
            <p:cNvSpPr txBox="1"/>
            <p:nvPr/>
          </p:nvSpPr>
          <p:spPr>
            <a:xfrm>
              <a:off x="7102027" y="4574506"/>
              <a:ext cx="5101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E"/>
                <a:t>Non-circular. No fix-point computation required.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93FFB2-7883-E5FE-3E5D-01CF1BCAD80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8159" y="3748160"/>
            <a:ext cx="357615" cy="305500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A272AE-B34A-F33A-AAB9-5F93A72F9EAE}"/>
              </a:ext>
            </a:extLst>
          </p:cNvPr>
          <p:cNvSpPr txBox="1"/>
          <p:nvPr/>
        </p:nvSpPr>
        <p:spPr>
          <a:xfrm>
            <a:off x="67364" y="3429000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0531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8" grpId="0" animBg="1"/>
      <p:bldP spid="9" grpId="0" animBg="1"/>
      <p:bldP spid="13" grpId="0" animBg="1"/>
      <p:bldP spid="14" grpId="0" animBg="1"/>
      <p:bldP spid="43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1778852"/>
            <a:ext cx="10767758" cy="4105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A2200-18C5-6405-391F-069771D583E2}"/>
              </a:ext>
            </a:extLst>
          </p:cNvPr>
          <p:cNvSpPr/>
          <p:nvPr/>
        </p:nvSpPr>
        <p:spPr>
          <a:xfrm>
            <a:off x="1731910" y="1592632"/>
            <a:ext cx="9973621" cy="4505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3A6F4-6385-06D4-2959-7A6F488B6103}"/>
              </a:ext>
            </a:extLst>
          </p:cNvPr>
          <p:cNvSpPr txBox="1"/>
          <p:nvPr/>
        </p:nvSpPr>
        <p:spPr>
          <a:xfrm>
            <a:off x="518159" y="1091139"/>
            <a:ext cx="1138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propose a new approach that can immedialty cache non-circular attribtues, avoiding unnecessary recomputations.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3540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1778852"/>
            <a:ext cx="10767758" cy="4105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A2200-18C5-6405-391F-069771D583E2}"/>
              </a:ext>
            </a:extLst>
          </p:cNvPr>
          <p:cNvSpPr/>
          <p:nvPr/>
        </p:nvSpPr>
        <p:spPr>
          <a:xfrm>
            <a:off x="1725854" y="4443256"/>
            <a:ext cx="997967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0BE89-FBC6-7974-D3AE-801C711D42FF}"/>
              </a:ext>
            </a:extLst>
          </p:cNvPr>
          <p:cNvSpPr/>
          <p:nvPr/>
        </p:nvSpPr>
        <p:spPr>
          <a:xfrm>
            <a:off x="5335009" y="1568409"/>
            <a:ext cx="6370522" cy="449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67761-7AB2-74BA-99C8-A78D10B0BF24}"/>
              </a:ext>
            </a:extLst>
          </p:cNvPr>
          <p:cNvSpPr/>
          <p:nvPr/>
        </p:nvSpPr>
        <p:spPr>
          <a:xfrm>
            <a:off x="4187892" y="4015043"/>
            <a:ext cx="729198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39FBF-A699-16DD-D284-61D647552FAD}"/>
              </a:ext>
            </a:extLst>
          </p:cNvPr>
          <p:cNvSpPr txBox="1"/>
          <p:nvPr/>
        </p:nvSpPr>
        <p:spPr>
          <a:xfrm>
            <a:off x="518159" y="1091139"/>
            <a:ext cx="1138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propose a new approach that can immedialty cache non-circular attribtues, avoiding unnecessary recomputations.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8074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1778852"/>
            <a:ext cx="10767758" cy="4105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A2200-18C5-6405-391F-069771D583E2}"/>
              </a:ext>
            </a:extLst>
          </p:cNvPr>
          <p:cNvSpPr/>
          <p:nvPr/>
        </p:nvSpPr>
        <p:spPr>
          <a:xfrm>
            <a:off x="1725854" y="4443256"/>
            <a:ext cx="997967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67761-7AB2-74BA-99C8-A78D10B0BF24}"/>
              </a:ext>
            </a:extLst>
          </p:cNvPr>
          <p:cNvSpPr/>
          <p:nvPr/>
        </p:nvSpPr>
        <p:spPr>
          <a:xfrm>
            <a:off x="4187892" y="4015043"/>
            <a:ext cx="729198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F29A0-F7B3-50EC-F5E8-1048100BA991}"/>
              </a:ext>
            </a:extLst>
          </p:cNvPr>
          <p:cNvSpPr/>
          <p:nvPr/>
        </p:nvSpPr>
        <p:spPr>
          <a:xfrm>
            <a:off x="7303090" y="1510880"/>
            <a:ext cx="4402442" cy="4432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4DCDC-5786-BE48-B27F-817B84B77978}"/>
              </a:ext>
            </a:extLst>
          </p:cNvPr>
          <p:cNvSpPr txBox="1"/>
          <p:nvPr/>
        </p:nvSpPr>
        <p:spPr>
          <a:xfrm>
            <a:off x="518159" y="1091139"/>
            <a:ext cx="1138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propose a new approach that can immedialty cache non-circular attributes, avoiding unnecessary recomputations.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015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1778852"/>
            <a:ext cx="10767758" cy="4105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A2200-18C5-6405-391F-069771D583E2}"/>
              </a:ext>
            </a:extLst>
          </p:cNvPr>
          <p:cNvSpPr/>
          <p:nvPr/>
        </p:nvSpPr>
        <p:spPr>
          <a:xfrm>
            <a:off x="1725854" y="4443256"/>
            <a:ext cx="997967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50BE89-FBC6-7974-D3AE-801C711D42FF}"/>
              </a:ext>
            </a:extLst>
          </p:cNvPr>
          <p:cNvSpPr/>
          <p:nvPr/>
        </p:nvSpPr>
        <p:spPr>
          <a:xfrm>
            <a:off x="6673303" y="3039925"/>
            <a:ext cx="5032228" cy="302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67761-7AB2-74BA-99C8-A78D10B0BF24}"/>
              </a:ext>
            </a:extLst>
          </p:cNvPr>
          <p:cNvSpPr/>
          <p:nvPr/>
        </p:nvSpPr>
        <p:spPr>
          <a:xfrm>
            <a:off x="4187892" y="4015043"/>
            <a:ext cx="7291987" cy="903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24F4A-A92D-7EAF-0A2B-E3528AAB636E}"/>
              </a:ext>
            </a:extLst>
          </p:cNvPr>
          <p:cNvSpPr txBox="1"/>
          <p:nvPr/>
        </p:nvSpPr>
        <p:spPr>
          <a:xfrm>
            <a:off x="518159" y="1091139"/>
            <a:ext cx="1138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propose a new approach that can immedialty cache non-circular attribtues, avoiding unnecessary recomputations.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3673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1778852"/>
            <a:ext cx="10767758" cy="4105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701C6-567A-BCA8-0AD2-A9F2FC05E28E}"/>
              </a:ext>
            </a:extLst>
          </p:cNvPr>
          <p:cNvSpPr txBox="1"/>
          <p:nvPr/>
        </p:nvSpPr>
        <p:spPr>
          <a:xfrm>
            <a:off x="518159" y="1091139"/>
            <a:ext cx="11381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propose a new approach that can immedialty cache non-circular attribtues, avoiding unnecessary recomputations.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256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7" y="335535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Simple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CF4A83-4F02-4356-ECF1-635A2F3F4932}"/>
              </a:ext>
            </a:extLst>
          </p:cNvPr>
          <p:cNvSpPr txBox="1"/>
          <p:nvPr/>
        </p:nvSpPr>
        <p:spPr>
          <a:xfrm>
            <a:off x="518157" y="1217589"/>
            <a:ext cx="10966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JastAdd metacompiler generates Java code.</a:t>
            </a:r>
          </a:p>
          <a:p>
            <a:pPr marL="457200" indent="-457200">
              <a:buAutoNum type="arabicParenR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construct an overapproximation of the program’s callgraph using CAT.</a:t>
            </a:r>
          </a:p>
          <a:p>
            <a:pPr marL="457200" indent="-457200">
              <a:buAutoNum type="arabicParenR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compute SCCs and we identify non-circular attributes.</a:t>
            </a:r>
          </a:p>
          <a:p>
            <a:pPr marL="457200" indent="-457200">
              <a:buAutoNum type="arabicParenR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feed back this information to JastAdd to generate more efficient code.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D65EEB-51C5-BC9C-A0E6-A24F1385EC06}"/>
              </a:ext>
            </a:extLst>
          </p:cNvPr>
          <p:cNvSpPr/>
          <p:nvPr/>
        </p:nvSpPr>
        <p:spPr>
          <a:xfrm>
            <a:off x="9117493" y="4820237"/>
            <a:ext cx="645108" cy="61260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C8260D-D81B-CE9C-BF13-5862152EFAD2}"/>
              </a:ext>
            </a:extLst>
          </p:cNvPr>
          <p:cNvSpPr/>
          <p:nvPr/>
        </p:nvSpPr>
        <p:spPr>
          <a:xfrm>
            <a:off x="10839586" y="4832977"/>
            <a:ext cx="645108" cy="61260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BDF4CE8-7749-0D3F-DB1F-9B146C0867B0}"/>
              </a:ext>
            </a:extLst>
          </p:cNvPr>
          <p:cNvCxnSpPr>
            <a:stCxn id="8" idx="7"/>
            <a:endCxn id="9" idx="1"/>
          </p:cNvCxnSpPr>
          <p:nvPr/>
        </p:nvCxnSpPr>
        <p:spPr>
          <a:xfrm rot="16200000" flipH="1">
            <a:off x="10294723" y="4283355"/>
            <a:ext cx="12740" cy="1265933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09193E8-E8F6-7AB8-4DDA-F992290276F2}"/>
              </a:ext>
            </a:extLst>
          </p:cNvPr>
          <p:cNvCxnSpPr>
            <a:stCxn id="9" idx="3"/>
            <a:endCxn id="8" idx="5"/>
          </p:cNvCxnSpPr>
          <p:nvPr/>
        </p:nvCxnSpPr>
        <p:spPr>
          <a:xfrm rot="5400000" flipH="1">
            <a:off x="10294723" y="4716534"/>
            <a:ext cx="12740" cy="1265933"/>
          </a:xfrm>
          <a:prstGeom prst="curvedConnector3">
            <a:avLst>
              <a:gd name="adj1" fmla="val -25925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9F3F87C-5C50-B0E6-51E9-11997BB1E526}"/>
              </a:ext>
            </a:extLst>
          </p:cNvPr>
          <p:cNvSpPr/>
          <p:nvPr/>
        </p:nvSpPr>
        <p:spPr>
          <a:xfrm>
            <a:off x="7395811" y="3389542"/>
            <a:ext cx="645108" cy="61260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411AFF-9488-5B23-2091-100CC7A9A7D6}"/>
              </a:ext>
            </a:extLst>
          </p:cNvPr>
          <p:cNvSpPr/>
          <p:nvPr/>
        </p:nvSpPr>
        <p:spPr>
          <a:xfrm>
            <a:off x="9117903" y="3448996"/>
            <a:ext cx="645108" cy="61260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BF2F4F5-A5F7-17E5-B968-31ED27AD0926}"/>
              </a:ext>
            </a:extLst>
          </p:cNvPr>
          <p:cNvCxnSpPr>
            <a:stCxn id="13" idx="7"/>
            <a:endCxn id="14" idx="1"/>
          </p:cNvCxnSpPr>
          <p:nvPr/>
        </p:nvCxnSpPr>
        <p:spPr>
          <a:xfrm rot="16200000" flipH="1">
            <a:off x="8549684" y="2876017"/>
            <a:ext cx="59454" cy="1265933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EE8B8040-08C1-47AA-711B-AB4982EF527C}"/>
              </a:ext>
            </a:extLst>
          </p:cNvPr>
          <p:cNvCxnSpPr>
            <a:stCxn id="14" idx="3"/>
            <a:endCxn id="13" idx="5"/>
          </p:cNvCxnSpPr>
          <p:nvPr/>
        </p:nvCxnSpPr>
        <p:spPr>
          <a:xfrm rot="5400000" flipH="1">
            <a:off x="8549684" y="3309197"/>
            <a:ext cx="59454" cy="1265933"/>
          </a:xfrm>
          <a:prstGeom prst="curvedConnector3">
            <a:avLst>
              <a:gd name="adj1" fmla="val -4180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DA7E03-74E6-515E-F9DE-933CC6AE29C2}"/>
              </a:ext>
            </a:extLst>
          </p:cNvPr>
          <p:cNvCxnSpPr>
            <a:cxnSpLocks/>
            <a:stCxn id="14" idx="4"/>
            <a:endCxn id="8" idx="0"/>
          </p:cNvCxnSpPr>
          <p:nvPr/>
        </p:nvCxnSpPr>
        <p:spPr>
          <a:xfrm flipH="1">
            <a:off x="9440048" y="4061605"/>
            <a:ext cx="410" cy="758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775B366-FBC5-CFE2-DEA1-BF9C02FC80E9}"/>
              </a:ext>
            </a:extLst>
          </p:cNvPr>
          <p:cNvSpPr/>
          <p:nvPr/>
        </p:nvSpPr>
        <p:spPr>
          <a:xfrm>
            <a:off x="10181184" y="3157764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282E4D-1A61-F6F9-A1B8-BEEFF649F0B7}"/>
              </a:ext>
            </a:extLst>
          </p:cNvPr>
          <p:cNvSpPr/>
          <p:nvPr/>
        </p:nvSpPr>
        <p:spPr>
          <a:xfrm>
            <a:off x="10201073" y="3595708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C80B5D-8838-FEC1-AF44-7D76B2035583}"/>
              </a:ext>
            </a:extLst>
          </p:cNvPr>
          <p:cNvSpPr/>
          <p:nvPr/>
        </p:nvSpPr>
        <p:spPr>
          <a:xfrm>
            <a:off x="10773180" y="3598386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EC5DFC-2E01-4629-5D52-F7C5B3AFAD02}"/>
              </a:ext>
            </a:extLst>
          </p:cNvPr>
          <p:cNvSpPr/>
          <p:nvPr/>
        </p:nvSpPr>
        <p:spPr>
          <a:xfrm>
            <a:off x="11284255" y="3595708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FFCD9A-1F82-10AF-24F5-13FCFCB9A512}"/>
              </a:ext>
            </a:extLst>
          </p:cNvPr>
          <p:cNvSpPr/>
          <p:nvPr/>
        </p:nvSpPr>
        <p:spPr>
          <a:xfrm>
            <a:off x="8447422" y="4779417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9A8A4D-9571-3912-0979-767528048AA1}"/>
              </a:ext>
            </a:extLst>
          </p:cNvPr>
          <p:cNvSpPr/>
          <p:nvPr/>
        </p:nvSpPr>
        <p:spPr>
          <a:xfrm>
            <a:off x="7855723" y="4764335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1CA857-9672-B86F-F01F-076B5E56F765}"/>
              </a:ext>
            </a:extLst>
          </p:cNvPr>
          <p:cNvSpPr/>
          <p:nvPr/>
        </p:nvSpPr>
        <p:spPr>
          <a:xfrm>
            <a:off x="8447242" y="5335637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ED47FC-0C31-4B78-37C5-040A90F87D9D}"/>
              </a:ext>
            </a:extLst>
          </p:cNvPr>
          <p:cNvCxnSpPr>
            <a:stCxn id="14" idx="7"/>
            <a:endCxn id="26" idx="2"/>
          </p:cNvCxnSpPr>
          <p:nvPr/>
        </p:nvCxnSpPr>
        <p:spPr>
          <a:xfrm flipV="1">
            <a:off x="9668536" y="3303380"/>
            <a:ext cx="512648" cy="2353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505295-3395-8A74-76E2-C88212EC9F30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9763011" y="3741324"/>
            <a:ext cx="438062" cy="139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8A8131-F6FC-0F6C-6F1E-CE7FCA5BAF4D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10482984" y="3741324"/>
            <a:ext cx="290195" cy="267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46555C-FF49-84E4-7A3D-503664F4C7D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11055092" y="3741324"/>
            <a:ext cx="229163" cy="267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56A03D-658F-4189-C10E-420F0F804A6C}"/>
              </a:ext>
            </a:extLst>
          </p:cNvPr>
          <p:cNvCxnSpPr>
            <a:cxnSpLocks/>
            <a:stCxn id="8" idx="2"/>
            <a:endCxn id="31" idx="6"/>
          </p:cNvCxnSpPr>
          <p:nvPr/>
        </p:nvCxnSpPr>
        <p:spPr>
          <a:xfrm flipH="1" flipV="1">
            <a:off x="8729334" y="4925033"/>
            <a:ext cx="388159" cy="2015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66E823-85F7-925C-6C43-44527E53F2E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171378" y="4925033"/>
            <a:ext cx="27604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976EDA-0977-CB85-5F23-7B9DEE28E296}"/>
              </a:ext>
            </a:extLst>
          </p:cNvPr>
          <p:cNvCxnSpPr>
            <a:cxnSpLocks/>
            <a:stCxn id="8" idx="2"/>
            <a:endCxn id="33" idx="6"/>
          </p:cNvCxnSpPr>
          <p:nvPr/>
        </p:nvCxnSpPr>
        <p:spPr>
          <a:xfrm flipH="1">
            <a:off x="8729154" y="5126542"/>
            <a:ext cx="388339" cy="35471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410E84-8A93-1E73-91BD-42D45012B424}"/>
              </a:ext>
            </a:extLst>
          </p:cNvPr>
          <p:cNvCxnSpPr>
            <a:cxnSpLocks/>
            <a:stCxn id="33" idx="0"/>
            <a:endCxn id="31" idx="4"/>
          </p:cNvCxnSpPr>
          <p:nvPr/>
        </p:nvCxnSpPr>
        <p:spPr>
          <a:xfrm flipV="1">
            <a:off x="8588198" y="5070649"/>
            <a:ext cx="180" cy="26498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2174AF-60B3-22EC-6627-D30B5D47C9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1162140" y="3865723"/>
            <a:ext cx="250571" cy="9672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039D82FF-A1B4-4E67-5298-2C774EDA82AB}"/>
              </a:ext>
            </a:extLst>
          </p:cNvPr>
          <p:cNvSpPr/>
          <p:nvPr/>
        </p:nvSpPr>
        <p:spPr>
          <a:xfrm>
            <a:off x="9318690" y="4266010"/>
            <a:ext cx="281912" cy="2912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06E8A2-0A5B-62DD-239F-06D0BB9C35B9}"/>
              </a:ext>
            </a:extLst>
          </p:cNvPr>
          <p:cNvSpPr/>
          <p:nvPr/>
        </p:nvSpPr>
        <p:spPr>
          <a:xfrm>
            <a:off x="2167824" y="3829508"/>
            <a:ext cx="796141" cy="80523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6EBD80-906F-1F8C-21C7-81D523745105}"/>
              </a:ext>
            </a:extLst>
          </p:cNvPr>
          <p:cNvSpPr/>
          <p:nvPr/>
        </p:nvSpPr>
        <p:spPr>
          <a:xfrm>
            <a:off x="3963176" y="4029874"/>
            <a:ext cx="347914" cy="3828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111FA-EB2B-6200-308A-FE2C3B30C4FA}"/>
              </a:ext>
            </a:extLst>
          </p:cNvPr>
          <p:cNvSpPr/>
          <p:nvPr/>
        </p:nvSpPr>
        <p:spPr>
          <a:xfrm>
            <a:off x="3972206" y="3259178"/>
            <a:ext cx="347914" cy="3828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C8E6A3-33A5-F965-1286-FFED0477C19B}"/>
              </a:ext>
            </a:extLst>
          </p:cNvPr>
          <p:cNvSpPr/>
          <p:nvPr/>
        </p:nvSpPr>
        <p:spPr>
          <a:xfrm>
            <a:off x="3956730" y="4759297"/>
            <a:ext cx="347914" cy="3828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60663C-6EFB-FAF6-E460-616BE463D7E7}"/>
              </a:ext>
            </a:extLst>
          </p:cNvPr>
          <p:cNvSpPr/>
          <p:nvPr/>
        </p:nvSpPr>
        <p:spPr>
          <a:xfrm>
            <a:off x="4764619" y="4759297"/>
            <a:ext cx="347914" cy="3828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90121-9CEE-A174-0355-404858D5D4FD}"/>
              </a:ext>
            </a:extLst>
          </p:cNvPr>
          <p:cNvSpPr/>
          <p:nvPr/>
        </p:nvSpPr>
        <p:spPr>
          <a:xfrm>
            <a:off x="5539742" y="4756479"/>
            <a:ext cx="347914" cy="38280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/>
              <a:t>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07352D-C470-5926-BBC8-C4699E4E596A}"/>
              </a:ext>
            </a:extLst>
          </p:cNvPr>
          <p:cNvCxnSpPr>
            <a:cxnSpLocks/>
            <a:stCxn id="18" idx="7"/>
            <a:endCxn id="20" idx="2"/>
          </p:cNvCxnSpPr>
          <p:nvPr/>
        </p:nvCxnSpPr>
        <p:spPr>
          <a:xfrm flipV="1">
            <a:off x="2847373" y="3450580"/>
            <a:ext cx="1124833" cy="4968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D3A35A-20DB-26D3-1EAC-CB835791DC0C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2963965" y="4221276"/>
            <a:ext cx="999211" cy="108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0F0FDF-2CFF-23C6-5DD3-EAE7B52779F9}"/>
              </a:ext>
            </a:extLst>
          </p:cNvPr>
          <p:cNvCxnSpPr>
            <a:cxnSpLocks/>
            <a:stCxn id="18" idx="5"/>
            <a:endCxn id="23" idx="2"/>
          </p:cNvCxnSpPr>
          <p:nvPr/>
        </p:nvCxnSpPr>
        <p:spPr>
          <a:xfrm>
            <a:off x="2847373" y="4516815"/>
            <a:ext cx="1109357" cy="43388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C1FCC34-86F0-9E20-FC84-B8C93F6AE8AD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4304644" y="4950699"/>
            <a:ext cx="45997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44DD51-08E4-8585-1067-31734FA74F0E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5112533" y="4947881"/>
            <a:ext cx="427209" cy="28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522AF2B4-4A94-8975-81BA-6A1B6F4A0B63}"/>
              </a:ext>
            </a:extLst>
          </p:cNvPr>
          <p:cNvCxnSpPr>
            <a:cxnSpLocks/>
            <a:stCxn id="18" idx="0"/>
            <a:endCxn id="18" idx="2"/>
          </p:cNvCxnSpPr>
          <p:nvPr/>
        </p:nvCxnSpPr>
        <p:spPr>
          <a:xfrm rot="16200000" flipH="1" flipV="1">
            <a:off x="2165552" y="3831779"/>
            <a:ext cx="402615" cy="398071"/>
          </a:xfrm>
          <a:prstGeom prst="curvedConnector4">
            <a:avLst>
              <a:gd name="adj1" fmla="val -56779"/>
              <a:gd name="adj2" fmla="val 15742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EFFB8163-D519-4E38-9967-EF6FA574E421}"/>
              </a:ext>
            </a:extLst>
          </p:cNvPr>
          <p:cNvCxnSpPr>
            <a:cxnSpLocks/>
          </p:cNvCxnSpPr>
          <p:nvPr/>
        </p:nvCxnSpPr>
        <p:spPr>
          <a:xfrm flipH="1" flipV="1">
            <a:off x="5607564" y="4765306"/>
            <a:ext cx="296963" cy="135342"/>
          </a:xfrm>
          <a:prstGeom prst="curvedConnector4">
            <a:avLst>
              <a:gd name="adj1" fmla="val -76979"/>
              <a:gd name="adj2" fmla="val 3103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B3E79F-03DE-C09B-6A5F-9A259147B06A}"/>
              </a:ext>
            </a:extLst>
          </p:cNvPr>
          <p:cNvSpPr txBox="1"/>
          <p:nvPr/>
        </p:nvSpPr>
        <p:spPr>
          <a:xfrm>
            <a:off x="3571692" y="2983874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Andale Mono" panose="020B0509000000000004" pitchFamily="49" charset="0"/>
              </a:rPr>
              <a:t>non-circular</a:t>
            </a:r>
            <a:endParaRPr lang="en-SE" sz="900">
              <a:solidFill>
                <a:srgbClr val="00B050"/>
              </a:solidFill>
              <a:latin typeface="Andale Mono" panose="020B05090000000000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F97D39-FFE0-1B1D-7CE5-933B142F92A7}"/>
              </a:ext>
            </a:extLst>
          </p:cNvPr>
          <p:cNvSpPr txBox="1"/>
          <p:nvPr/>
        </p:nvSpPr>
        <p:spPr>
          <a:xfrm>
            <a:off x="3551220" y="3778742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Andale Mono" panose="020B0509000000000004" pitchFamily="49" charset="0"/>
              </a:rPr>
              <a:t>non-circular</a:t>
            </a:r>
            <a:endParaRPr lang="en-SE" sz="900">
              <a:solidFill>
                <a:srgbClr val="00B050"/>
              </a:solidFill>
              <a:latin typeface="Andale Mono" panose="020B05090000000000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31719A-23F0-9AEC-4EA5-14A88B754563}"/>
              </a:ext>
            </a:extLst>
          </p:cNvPr>
          <p:cNvSpPr txBox="1"/>
          <p:nvPr/>
        </p:nvSpPr>
        <p:spPr>
          <a:xfrm>
            <a:off x="3562199" y="4515591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Andale Mono" panose="020B0509000000000004" pitchFamily="49" charset="0"/>
              </a:rPr>
              <a:t>non-circular</a:t>
            </a:r>
            <a:endParaRPr lang="en-SE" sz="900">
              <a:solidFill>
                <a:srgbClr val="00B050"/>
              </a:solidFill>
              <a:latin typeface="Andale Mono" panose="020B05090000000000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487832-68B4-CF1D-24A3-5AEE8B1E29E8}"/>
              </a:ext>
            </a:extLst>
          </p:cNvPr>
          <p:cNvSpPr txBox="1"/>
          <p:nvPr/>
        </p:nvSpPr>
        <p:spPr>
          <a:xfrm>
            <a:off x="4560179" y="4518476"/>
            <a:ext cx="1011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  <a:latin typeface="Andale Mono" panose="020B0509000000000004" pitchFamily="49" charset="0"/>
              </a:rPr>
              <a:t>non-circular</a:t>
            </a:r>
            <a:endParaRPr lang="en-SE" sz="900">
              <a:solidFill>
                <a:srgbClr val="00B050"/>
              </a:solidFill>
              <a:latin typeface="Andale Mono" panose="020B0509000000000004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D11221-837C-8E4D-E5D1-E5AD5204E7CB}"/>
              </a:ext>
            </a:extLst>
          </p:cNvPr>
          <p:cNvSpPr txBox="1"/>
          <p:nvPr/>
        </p:nvSpPr>
        <p:spPr>
          <a:xfrm>
            <a:off x="6915946" y="4240040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rgbClr val="00B050"/>
                </a:solidFill>
                <a:latin typeface="Andale Mono" panose="020B0509000000000004" pitchFamily="49" charset="0"/>
              </a:rPr>
              <a:t>Pause on-going </a:t>
            </a:r>
          </a:p>
          <a:p>
            <a:pPr algn="ctr"/>
            <a:r>
              <a:rPr lang="en-GB" sz="1200" dirty="0">
                <a:solidFill>
                  <a:srgbClr val="00B050"/>
                </a:solidFill>
                <a:latin typeface="Andale Mono" panose="020B0509000000000004" pitchFamily="49" charset="0"/>
              </a:rPr>
              <a:t>evaluation</a:t>
            </a:r>
            <a:endParaRPr lang="en-SE" sz="1200">
              <a:solidFill>
                <a:srgbClr val="00B050"/>
              </a:solidFill>
              <a:latin typeface="Andale Mono" panose="020B0509000000000004" pitchFamily="49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FB6912-79BE-32D8-FA01-DBC72DFCC8A8}"/>
              </a:ext>
            </a:extLst>
          </p:cNvPr>
          <p:cNvCxnSpPr>
            <a:cxnSpLocks/>
          </p:cNvCxnSpPr>
          <p:nvPr/>
        </p:nvCxnSpPr>
        <p:spPr>
          <a:xfrm flipV="1">
            <a:off x="8588198" y="4419001"/>
            <a:ext cx="658509" cy="135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logo of a computer program&#10;&#10;Description automatically generated">
            <a:extLst>
              <a:ext uri="{FF2B5EF4-FFF2-40B4-BE49-F238E27FC236}">
                <a16:creationId xmlns:a16="http://schemas.microsoft.com/office/drawing/2014/main" id="{7FED53FC-80D6-0BB9-328F-2FC13BC10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" y="3444057"/>
            <a:ext cx="793264" cy="14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BF91"/>
                                      </p:to>
                                    </p:animClr>
                                    <p:set>
                                      <p:cBhvr>
                                        <p:cTn id="1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BF91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1D151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C190"/>
                                      </p:to>
                                    </p:animClr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3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48" grpId="0"/>
      <p:bldP spid="49" grpId="0"/>
      <p:bldP spid="52" grpId="0"/>
      <p:bldP spid="54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CDCCD17-E2C8-6F3B-B54E-57D1E6C0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9" y="4660028"/>
            <a:ext cx="3844934" cy="1866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Static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6520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E3A0AB-F43F-FF9A-7664-19798DF63AF6}"/>
              </a:ext>
            </a:extLst>
          </p:cNvPr>
          <p:cNvSpPr txBox="1"/>
          <p:nvPr/>
        </p:nvSpPr>
        <p:spPr>
          <a:xfrm>
            <a:off x="659952" y="5725749"/>
            <a:ext cx="46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🐛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FB28E-89CE-FA01-A8B3-5930F2231B0E}"/>
              </a:ext>
            </a:extLst>
          </p:cNvPr>
          <p:cNvSpPr txBox="1"/>
          <p:nvPr/>
        </p:nvSpPr>
        <p:spPr>
          <a:xfrm>
            <a:off x="518159" y="1218332"/>
            <a:ext cx="413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can use static analysis to detect common weaknesses: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6E7CEF-DA8E-D9BA-85C3-C9D6420D5C34}"/>
              </a:ext>
            </a:extLst>
          </p:cNvPr>
          <p:cNvSpPr txBox="1"/>
          <p:nvPr/>
        </p:nvSpPr>
        <p:spPr>
          <a:xfrm>
            <a:off x="2952054" y="5724381"/>
            <a:ext cx="2097299" cy="30777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E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‘x’ might be null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194534-47FE-3DEF-919A-DD9F6A099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1" y="2177894"/>
            <a:ext cx="1897719" cy="21121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D6CBC-AC90-185F-C3F7-E98FB4AA8984}"/>
              </a:ext>
            </a:extLst>
          </p:cNvPr>
          <p:cNvSpPr txBox="1"/>
          <p:nvPr/>
        </p:nvSpPr>
        <p:spPr>
          <a:xfrm>
            <a:off x="720913" y="3216542"/>
            <a:ext cx="46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🐛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24E0D-4E4C-E6A2-8FD4-353F14639B0F}"/>
              </a:ext>
            </a:extLst>
          </p:cNvPr>
          <p:cNvSpPr txBox="1"/>
          <p:nvPr/>
        </p:nvSpPr>
        <p:spPr>
          <a:xfrm>
            <a:off x="2479060" y="3214367"/>
            <a:ext cx="2097299" cy="30777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E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‘a=b’ is dead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C10489F-109F-4AC6-8D2C-397D661CAA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84" y="1798345"/>
            <a:ext cx="6644438" cy="4296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AD6A71-D1A4-8E19-E116-1130AB0C0A97}"/>
              </a:ext>
            </a:extLst>
          </p:cNvPr>
          <p:cNvSpPr txBox="1"/>
          <p:nvPr/>
        </p:nvSpPr>
        <p:spPr>
          <a:xfrm>
            <a:off x="5385966" y="1279794"/>
            <a:ext cx="458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… but also for code comprehension 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A12B1-B327-372C-930D-0D4153A2BCCD}"/>
              </a:ext>
            </a:extLst>
          </p:cNvPr>
          <p:cNvSpPr txBox="1"/>
          <p:nvPr/>
        </p:nvSpPr>
        <p:spPr>
          <a:xfrm>
            <a:off x="1192627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796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8" grpId="0"/>
      <p:bldP spid="9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7" y="335535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pic>
        <p:nvPicPr>
          <p:cNvPr id="3" name="Picture 2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E836381D-6BA5-4B17-2D77-D853D549E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4" y="1834848"/>
            <a:ext cx="10686839" cy="4300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CD26E-C97D-0A67-2FA6-AED6C58ED54D}"/>
              </a:ext>
            </a:extLst>
          </p:cNvPr>
          <p:cNvSpPr txBox="1"/>
          <p:nvPr/>
        </p:nvSpPr>
        <p:spPr>
          <a:xfrm>
            <a:off x="518157" y="1112266"/>
            <a:ext cx="10686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conducted experiments on IntraJ, a Java static analyzer supporting dataflow analyses such as Dead Assignment and Null Pointer Exception Analysis. Below the results for Dead Assignment Analysis:</a:t>
            </a:r>
          </a:p>
          <a:p>
            <a:endParaRPr lang="en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63E36B-5631-7075-EEB8-298EF605ABB1}"/>
              </a:ext>
            </a:extLst>
          </p:cNvPr>
          <p:cNvSpPr/>
          <p:nvPr/>
        </p:nvSpPr>
        <p:spPr>
          <a:xfrm>
            <a:off x="10223349" y="2644310"/>
            <a:ext cx="650515" cy="30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739244F-2AB6-7AFB-A79D-2229930C5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91" y="1943571"/>
            <a:ext cx="3875162" cy="415766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8F05BA7-CBA4-A316-6E31-099DCA213457}"/>
              </a:ext>
            </a:extLst>
          </p:cNvPr>
          <p:cNvSpPr/>
          <p:nvPr/>
        </p:nvSpPr>
        <p:spPr>
          <a:xfrm>
            <a:off x="6345566" y="2644311"/>
            <a:ext cx="650515" cy="30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8D4F6C3-1D9D-6F19-CE65-5E25282CE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82" y="1941032"/>
            <a:ext cx="3875162" cy="415766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95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7" y="335535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263E36B-5631-7075-EEB8-298EF605ABB1}"/>
              </a:ext>
            </a:extLst>
          </p:cNvPr>
          <p:cNvSpPr/>
          <p:nvPr/>
        </p:nvSpPr>
        <p:spPr>
          <a:xfrm>
            <a:off x="10223349" y="2644310"/>
            <a:ext cx="650515" cy="30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F05BA7-CBA4-A316-6E31-099DCA213457}"/>
              </a:ext>
            </a:extLst>
          </p:cNvPr>
          <p:cNvSpPr/>
          <p:nvPr/>
        </p:nvSpPr>
        <p:spPr>
          <a:xfrm>
            <a:off x="6345566" y="2644311"/>
            <a:ext cx="650515" cy="300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7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57C0810F-072B-5C1F-E9FA-367499659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26" y="261153"/>
            <a:ext cx="6114838" cy="6114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4B9BA-68A4-84DF-5D7A-917BB8A5B490}"/>
              </a:ext>
            </a:extLst>
          </p:cNvPr>
          <p:cNvSpPr txBox="1"/>
          <p:nvPr/>
        </p:nvSpPr>
        <p:spPr>
          <a:xfrm>
            <a:off x="518158" y="1112266"/>
            <a:ext cx="349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Randomly selected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analysed 10 – 20 -50 - 100 – 200  methods. </a:t>
            </a:r>
          </a:p>
        </p:txBody>
      </p:sp>
    </p:spTree>
    <p:extLst>
      <p:ext uri="{BB962C8B-B14F-4D97-AF65-F5344CB8AC3E}">
        <p14:creationId xmlns:p14="http://schemas.microsoft.com/office/powerpoint/2010/main" val="895214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3B4AA6-FCC9-9F7C-E5C5-AB56C016EDF5}"/>
              </a:ext>
            </a:extLst>
          </p:cNvPr>
          <p:cNvSpPr txBox="1"/>
          <p:nvPr/>
        </p:nvSpPr>
        <p:spPr>
          <a:xfrm>
            <a:off x="518157" y="2289069"/>
            <a:ext cx="830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Book" panose="02000503020000020003" pitchFamily="2" charset="0"/>
              </a:rPr>
              <a:t>USING STATIC ANALYSIS TO IMPROVE EFFICIENCY OF PROGRAM ANALYSIS</a:t>
            </a:r>
            <a:endParaRPr 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ED429-F430-4BC3-4A9D-5715358B7339}"/>
              </a:ext>
            </a:extLst>
          </p:cNvPr>
          <p:cNvSpPr txBox="1"/>
          <p:nvPr/>
        </p:nvSpPr>
        <p:spPr>
          <a:xfrm>
            <a:off x="4251570" y="751344"/>
            <a:ext cx="71488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425052"/>
                </a:solidFill>
                <a:latin typeface="Avenir Book" panose="02000503020000020003" pitchFamily="2" charset="0"/>
              </a:rPr>
              <a:t>CONTEXT</a:t>
            </a:r>
          </a:p>
          <a:p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Dataflow problems can be expressed at a high level using circular attributes. Demand-driven fixed-point implementations can be automatically generated, suitable for compilers and language tooling.</a:t>
            </a:r>
          </a:p>
          <a:p>
            <a:endParaRPr lang="en-GB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endParaRPr lang="en-GB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800" b="1" dirty="0">
                <a:solidFill>
                  <a:srgbClr val="C00000"/>
                </a:solidFill>
                <a:latin typeface="Avenir Book" panose="02000503020000020003" pitchFamily="2" charset="0"/>
              </a:rPr>
              <a:t>PROBLEM</a:t>
            </a:r>
            <a:endParaRPr lang="en-GB" sz="1800" b="1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Existing algorithms assume all attributes in a fixed-point computation to be (potentially) circular, leading to inefficiencies.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endParaRPr lang="en-GB" sz="18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SOLUTION</a:t>
            </a:r>
          </a:p>
          <a:p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Our new algorithm uses static analysis to identify attributes that are guaranteed to never be circular.</a:t>
            </a:r>
          </a:p>
          <a:p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Our results show a significant speedup of </a:t>
            </a:r>
            <a:r>
              <a:rPr lang="en-GB" sz="1800" b="1" dirty="0">
                <a:solidFill>
                  <a:srgbClr val="00B050"/>
                </a:solidFill>
                <a:latin typeface="Avenir Book" panose="02000503020000020003" pitchFamily="2" charset="0"/>
              </a:rPr>
              <a:t>100%</a:t>
            </a:r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 (start-up) and </a:t>
            </a:r>
            <a:r>
              <a:rPr lang="en-GB" sz="1800" b="1" dirty="0">
                <a:solidFill>
                  <a:srgbClr val="00B050"/>
                </a:solidFill>
                <a:latin typeface="Avenir Book" panose="02000503020000020003" pitchFamily="2" charset="0"/>
              </a:rPr>
              <a:t>190%</a:t>
            </a:r>
            <a:r>
              <a:rPr lang="en-GB" sz="1800" dirty="0">
                <a:solidFill>
                  <a:srgbClr val="425052"/>
                </a:solidFill>
                <a:latin typeface="Avenir Book" panose="02000503020000020003" pitchFamily="2" charset="0"/>
              </a:rPr>
              <a:t> (steady-state) for dataflow analysis in a Java compiler.</a:t>
            </a:r>
            <a:endParaRPr lang="en-SE" sz="1800" dirty="0"/>
          </a:p>
          <a:p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cat lying on a couch&#10;&#10;Description automatically generated">
            <a:extLst>
              <a:ext uri="{FF2B5EF4-FFF2-40B4-BE49-F238E27FC236}">
                <a16:creationId xmlns:a16="http://schemas.microsoft.com/office/drawing/2014/main" id="{C70D6917-9F17-CB12-AA73-F64B2305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3" y="1095755"/>
            <a:ext cx="2823078" cy="3764104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CA665CB1-B68B-7A5C-755A-DA449CA86926}"/>
              </a:ext>
            </a:extLst>
          </p:cNvPr>
          <p:cNvSpPr/>
          <p:nvPr/>
        </p:nvSpPr>
        <p:spPr>
          <a:xfrm>
            <a:off x="1748047" y="363096"/>
            <a:ext cx="2048355" cy="1556432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Any Questions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B63E2-57AC-A637-9D78-BBD91A3F4574}"/>
              </a:ext>
            </a:extLst>
          </p:cNvPr>
          <p:cNvSpPr txBox="1"/>
          <p:nvPr/>
        </p:nvSpPr>
        <p:spPr>
          <a:xfrm>
            <a:off x="362711" y="4888473"/>
            <a:ext cx="313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solidFill>
                  <a:srgbClr val="425052"/>
                </a:solidFill>
                <a:latin typeface="Avenir Book" panose="02000503020000020003" pitchFamily="2" charset="0"/>
              </a:rPr>
              <a:t>Inspired by Philip’s talk this morning:</a:t>
            </a:r>
          </a:p>
          <a:p>
            <a:pPr algn="ctr"/>
            <a:r>
              <a:rPr lang="en-GB" sz="1200" i="1" dirty="0">
                <a:solidFill>
                  <a:srgbClr val="425052"/>
                </a:solidFill>
                <a:latin typeface="Avenir Book" panose="02000503020000020003" pitchFamily="2" charset="0"/>
              </a:rPr>
              <a:t> A cat photo concludes any </a:t>
            </a:r>
          </a:p>
          <a:p>
            <a:pPr algn="ctr"/>
            <a:r>
              <a:rPr lang="en-GB" sz="1200" i="1" dirty="0">
                <a:solidFill>
                  <a:srgbClr val="425052"/>
                </a:solidFill>
                <a:latin typeface="Avenir Book" panose="02000503020000020003" pitchFamily="2" charset="0"/>
              </a:rPr>
              <a:t>presentation purr-</a:t>
            </a:r>
            <a:r>
              <a:rPr lang="en-GB" sz="1200" i="1" dirty="0" err="1">
                <a:solidFill>
                  <a:srgbClr val="425052"/>
                </a:solidFill>
                <a:latin typeface="Avenir Book" panose="02000503020000020003" pitchFamily="2" charset="0"/>
              </a:rPr>
              <a:t>fectly</a:t>
            </a:r>
            <a:r>
              <a:rPr lang="en-GB" sz="1200" i="1" dirty="0">
                <a:solidFill>
                  <a:srgbClr val="425052"/>
                </a:solidFill>
                <a:latin typeface="Avenir Book" panose="02000503020000020003" pitchFamily="2" charset="0"/>
              </a:rPr>
              <a:t>.</a:t>
            </a:r>
            <a:endParaRPr lang="en-SE" sz="1200" i="1" dirty="0">
              <a:solidFill>
                <a:srgbClr val="425052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90AC4-17EE-E894-F798-C3B98965AE99}"/>
              </a:ext>
            </a:extLst>
          </p:cNvPr>
          <p:cNvSpPr txBox="1"/>
          <p:nvPr/>
        </p:nvSpPr>
        <p:spPr>
          <a:xfrm>
            <a:off x="466534" y="4567105"/>
            <a:ext cx="1159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i="1" dirty="0"/>
              <a:t>Model: Brioche</a:t>
            </a:r>
          </a:p>
        </p:txBody>
      </p:sp>
    </p:spTree>
    <p:extLst>
      <p:ext uri="{BB962C8B-B14F-4D97-AF65-F5344CB8AC3E}">
        <p14:creationId xmlns:p14="http://schemas.microsoft.com/office/powerpoint/2010/main" val="1135307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6E99-3D93-2E31-72AA-AB593FB8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SE" dirty="0"/>
              <a:t>Direct impact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819C-FBC4-38D7-91CF-45AEBF80C04E}"/>
              </a:ext>
            </a:extLst>
          </p:cNvPr>
          <p:cNvSpPr txBox="1"/>
          <p:nvPr/>
        </p:nvSpPr>
        <p:spPr>
          <a:xfrm>
            <a:off x="875323" y="1828800"/>
            <a:ext cx="48230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Many different projects use RAGs: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ExtendJ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IntraJ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JavaDL – Datalog static analyser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Progger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Bloqqi - DSL used @ ABB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Used @ Modelon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CAT – Call Graph Analysis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…</a:t>
            </a:r>
          </a:p>
          <a:p>
            <a:endParaRPr lang="en-SE" dirty="0"/>
          </a:p>
          <a:p>
            <a:r>
              <a:rPr lang="en-SE" dirty="0"/>
              <a:t>Other Attribute Grammars Systems that could</a:t>
            </a:r>
          </a:p>
          <a:p>
            <a:r>
              <a:rPr lang="en-GB" dirty="0"/>
              <a:t>benefit from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Silver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Haskell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6A77FA-5C85-84A4-83E6-DD5BBE95E6FD}"/>
              </a:ext>
            </a:extLst>
          </p:cNvPr>
          <p:cNvSpPr txBox="1">
            <a:spLocks/>
          </p:cNvSpPr>
          <p:nvPr/>
        </p:nvSpPr>
        <p:spPr>
          <a:xfrm>
            <a:off x="6516076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/>
              <a:t>Potential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B00F7-862C-155B-E3A1-0E02EECADD03}"/>
              </a:ext>
            </a:extLst>
          </p:cNvPr>
          <p:cNvSpPr txBox="1"/>
          <p:nvPr/>
        </p:nvSpPr>
        <p:spPr>
          <a:xfrm>
            <a:off x="6443785" y="1828800"/>
            <a:ext cx="56376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Query based compiler, where caching is essential: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SE" dirty="0"/>
              <a:t>ustc compiler is moving towards that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Roslyin: C# compiler is using a concept very similar</a:t>
            </a:r>
          </a:p>
          <a:p>
            <a:r>
              <a:rPr lang="en-GB" dirty="0"/>
              <a:t>A</a:t>
            </a:r>
            <a:r>
              <a:rPr lang="en-SE" dirty="0"/>
              <a:t>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A90F89-404A-1C52-7346-44B3C17DE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76" y="2538534"/>
            <a:ext cx="5257800" cy="2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6E99-3D93-2E31-72AA-AB593FB8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SE" dirty="0"/>
              <a:t>Imperative vs Declarative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819C-FBC4-38D7-91CF-45AEBF80C04E}"/>
              </a:ext>
            </a:extLst>
          </p:cNvPr>
          <p:cNvSpPr txBox="1"/>
          <p:nvPr/>
        </p:nvSpPr>
        <p:spPr>
          <a:xfrm>
            <a:off x="875323" y="1828800"/>
            <a:ext cx="79193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Imperative: (possibly) very fast but error-prone.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Declarative: (most of the time) slow. Modularity, easy-to-understand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6A77FA-5C85-84A4-83E6-DD5BBE95E6FD}"/>
              </a:ext>
            </a:extLst>
          </p:cNvPr>
          <p:cNvSpPr txBox="1">
            <a:spLocks/>
          </p:cNvSpPr>
          <p:nvPr/>
        </p:nvSpPr>
        <p:spPr>
          <a:xfrm>
            <a:off x="6516076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818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ervers and a computer&#10;&#10;Description automatically generated with medium confidence">
            <a:extLst>
              <a:ext uri="{FF2B5EF4-FFF2-40B4-BE49-F238E27FC236}">
                <a16:creationId xmlns:a16="http://schemas.microsoft.com/office/drawing/2014/main" id="{FB3C4F91-F3FF-3DA0-70D1-82E82CD0F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27" y="2959099"/>
            <a:ext cx="1778000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Shifting-left static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C39C2-D944-AFF5-3857-3D5F80C02B5D}"/>
              </a:ext>
            </a:extLst>
          </p:cNvPr>
          <p:cNvSpPr txBox="1"/>
          <p:nvPr/>
        </p:nvSpPr>
        <p:spPr>
          <a:xfrm>
            <a:off x="1258277" y="330707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4800" dirty="0"/>
              <a:t>👩‍💻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ED142-33BA-6D74-E9F7-74894ACF49C5}"/>
              </a:ext>
            </a:extLst>
          </p:cNvPr>
          <p:cNvSpPr txBox="1"/>
          <p:nvPr/>
        </p:nvSpPr>
        <p:spPr>
          <a:xfrm>
            <a:off x="7947309" y="282676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4800" dirty="0"/>
              <a:t>👮‍♀️</a:t>
            </a:r>
          </a:p>
        </p:txBody>
      </p:sp>
      <p:pic>
        <p:nvPicPr>
          <p:cNvPr id="20" name="Picture 19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4CCC748F-4081-FC2C-BD38-FBE39DDA2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90" y="3271486"/>
            <a:ext cx="1422400" cy="1422400"/>
          </a:xfrm>
          <a:prstGeom prst="rect">
            <a:avLst/>
          </a:prstGeom>
        </p:spPr>
      </p:pic>
      <p:pic>
        <p:nvPicPr>
          <p:cNvPr id="22" name="Picture 21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80D84F21-B5D2-047C-3AB6-260A5EE56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5" y="358257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4 4.81481E-6 L -0.47631 0.0824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How to implement a static analyzers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CF4A83-4F02-4356-ECF1-635A2F3F4932}"/>
              </a:ext>
            </a:extLst>
          </p:cNvPr>
          <p:cNvSpPr txBox="1"/>
          <p:nvPr/>
        </p:nvSpPr>
        <p:spPr>
          <a:xfrm>
            <a:off x="518159" y="1393585"/>
            <a:ext cx="109665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Imperative way: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How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to do the analysis and how to compute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implementation details are a respons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bility of the developer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Declarative way: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What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the analysis result should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implementation details are delegate to the compiler.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E0361-13FC-DD3A-ADC3-A678F0D75BE1}"/>
              </a:ext>
            </a:extLst>
          </p:cNvPr>
          <p:cNvSpPr txBox="1"/>
          <p:nvPr/>
        </p:nvSpPr>
        <p:spPr>
          <a:xfrm>
            <a:off x="1187938" y="5306646"/>
            <a:ext cx="981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Reference Attribute Grammars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21468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518159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Attributes are side-effect-free properties associated with Abstract Syntax Tree (AST) nodes.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64F3F4-4CB3-25C3-FC85-9309B2134838}"/>
              </a:ext>
            </a:extLst>
          </p:cNvPr>
          <p:cNvGrpSpPr/>
          <p:nvPr/>
        </p:nvGrpSpPr>
        <p:grpSpPr>
          <a:xfrm>
            <a:off x="5026367" y="2125980"/>
            <a:ext cx="6904674" cy="3934193"/>
            <a:chOff x="5026367" y="2857826"/>
            <a:chExt cx="6234650" cy="3202347"/>
          </a:xfrm>
          <a:solidFill>
            <a:schemeClr val="bg1"/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B537E97-306D-8A96-5F72-C81FDC9FE017}"/>
                </a:ext>
              </a:extLst>
            </p:cNvPr>
            <p:cNvSpPr/>
            <p:nvPr/>
          </p:nvSpPr>
          <p:spPr>
            <a:xfrm>
              <a:off x="7249426" y="2857826"/>
              <a:ext cx="551214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foo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9D6E2FC-B724-5E21-5F89-D3693FBB5F22}"/>
                </a:ext>
              </a:extLst>
            </p:cNvPr>
            <p:cNvSpPr/>
            <p:nvPr/>
          </p:nvSpPr>
          <p:spPr>
            <a:xfrm>
              <a:off x="5026367" y="3759536"/>
              <a:ext cx="1569121" cy="311838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String x = null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6CB7152-BD27-5458-1C62-746C643503F8}"/>
                </a:ext>
              </a:extLst>
            </p:cNvPr>
            <p:cNvSpPr/>
            <p:nvPr/>
          </p:nvSpPr>
          <p:spPr>
            <a:xfrm>
              <a:off x="7248407" y="3775709"/>
              <a:ext cx="553256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3555E2F-D6C1-43EE-9424-841FD747EB16}"/>
                </a:ext>
              </a:extLst>
            </p:cNvPr>
            <p:cNvSpPr/>
            <p:nvPr/>
          </p:nvSpPr>
          <p:spPr>
            <a:xfrm>
              <a:off x="9264857" y="3759536"/>
              <a:ext cx="1102427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Dot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F348AFD-4EE6-3DD2-4466-3CD8D40A3639}"/>
                </a:ext>
              </a:extLst>
            </p:cNvPr>
            <p:cNvSpPr/>
            <p:nvPr/>
          </p:nvSpPr>
          <p:spPr>
            <a:xfrm>
              <a:off x="6768348" y="4744048"/>
              <a:ext cx="517775" cy="279725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EBD2C18-3E20-B40D-AF0B-BA9858720872}"/>
                </a:ext>
              </a:extLst>
            </p:cNvPr>
            <p:cNvSpPr/>
            <p:nvPr/>
          </p:nvSpPr>
          <p:spPr>
            <a:xfrm>
              <a:off x="7621255" y="4750058"/>
              <a:ext cx="421194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2EF5D2E-13A7-EF52-D767-1758C959078F}"/>
                </a:ext>
              </a:extLst>
            </p:cNvPr>
            <p:cNvSpPr/>
            <p:nvPr/>
          </p:nvSpPr>
          <p:spPr>
            <a:xfrm>
              <a:off x="9142786" y="4750865"/>
              <a:ext cx="462688" cy="29650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0687AC3-5EC9-C9EE-932B-01D31171E663}"/>
                </a:ext>
              </a:extLst>
            </p:cNvPr>
            <p:cNvSpPr/>
            <p:nvPr/>
          </p:nvSpPr>
          <p:spPr>
            <a:xfrm>
              <a:off x="9982200" y="4750865"/>
              <a:ext cx="1278817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toString()</a:t>
              </a:r>
              <a:endParaRPr kumimoji="0" lang="en-S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EAF2763-0064-CEE2-642F-C017558E29D8}"/>
                </a:ext>
              </a:extLst>
            </p:cNvPr>
            <p:cNvSpPr/>
            <p:nvPr/>
          </p:nvSpPr>
          <p:spPr>
            <a:xfrm>
              <a:off x="6832362" y="5763670"/>
              <a:ext cx="437148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EBA0F02-43C9-74BE-A83F-7976DDF3B581}"/>
                </a:ext>
              </a:extLst>
            </p:cNvPr>
            <p:cNvSpPr/>
            <p:nvPr/>
          </p:nvSpPr>
          <p:spPr>
            <a:xfrm>
              <a:off x="7912093" y="5763344"/>
              <a:ext cx="1357822" cy="29650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“Hello World”</a:t>
              </a:r>
              <a:endParaRPr kumimoji="0" lang="en-SE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DE71F42-4A28-BE66-4F40-7D4D6D4E5F39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rot="5400000">
              <a:off x="6365378" y="2599880"/>
              <a:ext cx="605207" cy="1714105"/>
            </a:xfrm>
            <a:prstGeom prst="bentConnector3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E6C7F5A7-36DF-8493-5E53-A42CA43083E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7214344" y="3465018"/>
              <a:ext cx="621380" cy="2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8BC55876-C27B-3A6F-83F1-55DAAADB2C99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 rot="16200000" flipH="1">
              <a:off x="8367949" y="2311413"/>
              <a:ext cx="605207" cy="2291038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FCD2D0C0-B5D0-F649-FCBF-A02ECBB06663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rot="5400000">
              <a:off x="6940218" y="4159231"/>
              <a:ext cx="671836" cy="497799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C678E31C-91C3-C1F7-6CE7-27F60C58FDDC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rot="16200000" flipH="1">
              <a:off x="7339520" y="4257726"/>
              <a:ext cx="677846" cy="306817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65527578-7882-3F5C-5C03-1471CF84F13E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5400000">
              <a:off x="9247688" y="4182482"/>
              <a:ext cx="694826" cy="441941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3925DF4B-D380-DE18-1AC5-092FB4652B08}"/>
                </a:ext>
              </a:extLst>
            </p:cNvPr>
            <p:cNvCxnSpPr>
              <a:cxnSpLocks/>
              <a:stCxn id="17" idx="2"/>
              <a:endCxn id="24" idx="0"/>
            </p:cNvCxnSpPr>
            <p:nvPr/>
          </p:nvCxnSpPr>
          <p:spPr>
            <a:xfrm rot="16200000" flipH="1">
              <a:off x="9871427" y="4000683"/>
              <a:ext cx="694826" cy="805538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C05A6F21-C8B2-44C3-524D-79C21223531C}"/>
                </a:ext>
              </a:extLst>
            </p:cNvPr>
            <p:cNvCxnSpPr>
              <a:cxnSpLocks/>
              <a:stCxn id="19" idx="2"/>
              <a:endCxn id="28" idx="0"/>
            </p:cNvCxnSpPr>
            <p:nvPr/>
          </p:nvCxnSpPr>
          <p:spPr>
            <a:xfrm rot="5400000">
              <a:off x="7082840" y="5014657"/>
              <a:ext cx="717109" cy="780916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60227D4-FA55-93F3-5D07-2323B89C0DBB}"/>
                </a:ext>
              </a:extLst>
            </p:cNvPr>
            <p:cNvCxnSpPr>
              <a:cxnSpLocks/>
              <a:stCxn id="19" idx="2"/>
              <a:endCxn id="30" idx="0"/>
            </p:cNvCxnSpPr>
            <p:nvPr/>
          </p:nvCxnSpPr>
          <p:spPr>
            <a:xfrm rot="16200000" flipH="1">
              <a:off x="7853037" y="5025376"/>
              <a:ext cx="716783" cy="759152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22F9B45F-FA38-25B4-C177-07F66916315F}"/>
              </a:ext>
            </a:extLst>
          </p:cNvPr>
          <p:cNvSpPr/>
          <p:nvPr/>
        </p:nvSpPr>
        <p:spPr>
          <a:xfrm>
            <a:off x="5800013" y="3743480"/>
            <a:ext cx="971561" cy="2093650"/>
          </a:xfrm>
          <a:custGeom>
            <a:avLst/>
            <a:gdLst>
              <a:gd name="connsiteX0" fmla="*/ 1046922 w 1046922"/>
              <a:gd name="connsiteY0" fmla="*/ 1736035 h 1740911"/>
              <a:gd name="connsiteX1" fmla="*/ 536713 w 1046922"/>
              <a:gd name="connsiteY1" fmla="*/ 1470991 h 1740911"/>
              <a:gd name="connsiteX2" fmla="*/ 0 w 1046922"/>
              <a:gd name="connsiteY2" fmla="*/ 0 h 174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6922" h="1740911">
                <a:moveTo>
                  <a:pt x="1046922" y="1736035"/>
                </a:moveTo>
                <a:cubicBezTo>
                  <a:pt x="879061" y="1748182"/>
                  <a:pt x="711200" y="1760330"/>
                  <a:pt x="536713" y="1470991"/>
                </a:cubicBezTo>
                <a:cubicBezTo>
                  <a:pt x="362226" y="1181652"/>
                  <a:pt x="181113" y="590826"/>
                  <a:pt x="0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AB6BC70-94C6-36CA-CE98-162D34A6A0D8}"/>
              </a:ext>
            </a:extLst>
          </p:cNvPr>
          <p:cNvSpPr/>
          <p:nvPr/>
        </p:nvSpPr>
        <p:spPr>
          <a:xfrm>
            <a:off x="6265752" y="3686496"/>
            <a:ext cx="3086186" cy="890769"/>
          </a:xfrm>
          <a:custGeom>
            <a:avLst/>
            <a:gdLst>
              <a:gd name="connsiteX0" fmla="*/ 2958760 w 2958760"/>
              <a:gd name="connsiteY0" fmla="*/ 868018 h 868018"/>
              <a:gd name="connsiteX1" fmla="*/ 2050987 w 2958760"/>
              <a:gd name="connsiteY1" fmla="*/ 337931 h 868018"/>
              <a:gd name="connsiteX2" fmla="*/ 487230 w 2958760"/>
              <a:gd name="connsiteY2" fmla="*/ 238539 h 868018"/>
              <a:gd name="connsiteX3" fmla="*/ 3526 w 2958760"/>
              <a:gd name="connsiteY3" fmla="*/ 0 h 86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760" h="868018">
                <a:moveTo>
                  <a:pt x="2958760" y="868018"/>
                </a:moveTo>
                <a:cubicBezTo>
                  <a:pt x="2710834" y="655431"/>
                  <a:pt x="2462909" y="442844"/>
                  <a:pt x="2050987" y="337931"/>
                </a:cubicBezTo>
                <a:cubicBezTo>
                  <a:pt x="1639065" y="233018"/>
                  <a:pt x="828474" y="294861"/>
                  <a:pt x="487230" y="238539"/>
                </a:cubicBezTo>
                <a:cubicBezTo>
                  <a:pt x="145986" y="182217"/>
                  <a:pt x="-27396" y="16565"/>
                  <a:pt x="3526" y="0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oval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5D83F949-3D01-566B-5115-71B730A4E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97" y="1857577"/>
            <a:ext cx="4096840" cy="1989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90F3CF3-6470-F340-4CDA-1E5FB88F35C4}"/>
              </a:ext>
            </a:extLst>
          </p:cNvPr>
          <p:cNvSpPr txBox="1"/>
          <p:nvPr/>
        </p:nvSpPr>
        <p:spPr>
          <a:xfrm>
            <a:off x="381367" y="4081992"/>
            <a:ext cx="535560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Type and name analysis are usually computed as properties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b="1" dirty="0">
                <a:solidFill>
                  <a:srgbClr val="00B0F0"/>
                </a:solidFill>
                <a:latin typeface="Gulim" panose="020B0600000101010101" pitchFamily="34" charset="-127"/>
                <a:ea typeface="Gulim" panose="020B0600000101010101" pitchFamily="34" charset="-127"/>
                <a:cs typeface="Courier New" panose="02070309020205020404" pitchFamily="49" charset="0"/>
              </a:rPr>
              <a:t>e</a:t>
            </a:r>
            <a:r>
              <a:rPr kumimoji="0" lang="en-SE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ulim" panose="020B0600000101010101" pitchFamily="34" charset="-127"/>
                <a:ea typeface="Gulim" panose="020B0600000101010101" pitchFamily="34" charset="-127"/>
                <a:cs typeface="Courier New" panose="02070309020205020404" pitchFamily="49" charset="0"/>
              </a:rPr>
              <a:t>.g., </a:t>
            </a:r>
            <a:r>
              <a:rPr kumimoji="0" lang="en-SE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decl()</a:t>
            </a:r>
            <a:r>
              <a:rPr lang="en-SE" sz="1400" b="1" dirty="0">
                <a:solidFill>
                  <a:srgbClr val="00B0F0"/>
                </a:solidFill>
                <a:latin typeface="Courier New" panose="020703090202050204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		</a:t>
            </a:r>
            <a:endParaRPr kumimoji="0" lang="en-SE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Gulim" panose="020B0600000101010101" pitchFamily="34" charset="-127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SE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urier New" panose="02070309020205020404" pitchFamily="49" charset="0"/>
              <a:ea typeface="Gulim" panose="020B0600000101010101" pitchFamily="34" charset="-127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Courier New" panose="02070309020205020404" pitchFamily="49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CF5D2FF-16E7-4345-FBDB-9346E1612C9E}"/>
              </a:ext>
            </a:extLst>
          </p:cNvPr>
          <p:cNvSpPr/>
          <p:nvPr/>
        </p:nvSpPr>
        <p:spPr>
          <a:xfrm>
            <a:off x="6643556" y="5668995"/>
            <a:ext cx="363364" cy="3642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391C9D-0E90-C0F2-62D3-0B93A69ABE1F}"/>
              </a:ext>
            </a:extLst>
          </p:cNvPr>
          <p:cNvSpPr/>
          <p:nvPr/>
        </p:nvSpPr>
        <p:spPr>
          <a:xfrm>
            <a:off x="9203449" y="4427706"/>
            <a:ext cx="363364" cy="3642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B0347-060E-5B59-5B4F-29F973112194}"/>
              </a:ext>
            </a:extLst>
          </p:cNvPr>
          <p:cNvSpPr txBox="1"/>
          <p:nvPr/>
        </p:nvSpPr>
        <p:spPr>
          <a:xfrm>
            <a:off x="5224651" y="5817323"/>
            <a:ext cx="150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d</a:t>
            </a:r>
            <a:r>
              <a:rPr kumimoji="0" lang="en-SE" sz="180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ecl()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81C605-407C-34C9-53E6-81B5D93B4228}"/>
              </a:ext>
            </a:extLst>
          </p:cNvPr>
          <p:cNvSpPr txBox="1"/>
          <p:nvPr/>
        </p:nvSpPr>
        <p:spPr>
          <a:xfrm>
            <a:off x="8160583" y="4751674"/>
            <a:ext cx="148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8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d</a:t>
            </a:r>
            <a:r>
              <a:rPr kumimoji="0" lang="en-SE" sz="180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ecl()</a:t>
            </a:r>
          </a:p>
        </p:txBody>
      </p:sp>
    </p:spTree>
    <p:extLst>
      <p:ext uri="{BB962C8B-B14F-4D97-AF65-F5344CB8AC3E}">
        <p14:creationId xmlns:p14="http://schemas.microsoft.com/office/powerpoint/2010/main" val="31764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/>
      <p:bldP spid="47" grpId="0" animBg="1"/>
      <p:bldP spid="48" grpId="0" animBg="1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JastAdd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90F3CF3-6470-F340-4CDA-1E5FB88F35C4}"/>
              </a:ext>
            </a:extLst>
          </p:cNvPr>
          <p:cNvSpPr txBox="1"/>
          <p:nvPr/>
        </p:nvSpPr>
        <p:spPr>
          <a:xfrm>
            <a:off x="518159" y="1508019"/>
            <a:ext cx="1099205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JastAdd is an attribute grammar system for Java.</a:t>
            </a: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Many projects use JastAdd: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ExtendJ  (Java 11 compiler)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IntraJ (Intraprocedural dataflow analyses)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Soot (Java static analyser)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CAT (</a:t>
            </a:r>
            <a:r>
              <a:rPr lang="en-US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Callgraph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Analysis Tool)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...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B7456-649D-3E9E-759A-032A7E173C4E}"/>
              </a:ext>
            </a:extLst>
          </p:cNvPr>
          <p:cNvSpPr/>
          <p:nvPr/>
        </p:nvSpPr>
        <p:spPr>
          <a:xfrm>
            <a:off x="7272811" y="2864313"/>
            <a:ext cx="950733" cy="56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425584-DC9F-1C62-B00A-78C3708FC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62" y="4424485"/>
            <a:ext cx="7262297" cy="17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B2FA4A39-81FD-8109-1DB5-58F7653E4586}"/>
              </a:ext>
            </a:extLst>
          </p:cNvPr>
          <p:cNvSpPr txBox="1"/>
          <p:nvPr/>
        </p:nvSpPr>
        <p:spPr>
          <a:xfrm>
            <a:off x="8821875" y="4990073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Circular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518159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say that an attribute is circular if its value may depend on itself directly of indirectly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C9820E2-2F70-B973-AEE9-C39B4AC7AC58}"/>
              </a:ext>
            </a:extLst>
          </p:cNvPr>
          <p:cNvSpPr/>
          <p:nvPr/>
        </p:nvSpPr>
        <p:spPr>
          <a:xfrm>
            <a:off x="6424537" y="1723535"/>
            <a:ext cx="1044073" cy="541709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fib</a:t>
            </a:r>
            <a:endParaRPr kumimoji="0" lang="en-SE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98E5F0-C7B0-B064-6FB7-C631D6463BDA}"/>
              </a:ext>
            </a:extLst>
          </p:cNvPr>
          <p:cNvSpPr/>
          <p:nvPr/>
        </p:nvSpPr>
        <p:spPr>
          <a:xfrm>
            <a:off x="4016508" y="2895193"/>
            <a:ext cx="2038087" cy="383969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a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b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4AC2E8-4346-8789-5516-27A01BACCDDE}"/>
              </a:ext>
            </a:extLst>
          </p:cNvPr>
          <p:cNvSpPr/>
          <p:nvPr/>
        </p:nvSpPr>
        <p:spPr>
          <a:xfrm>
            <a:off x="6439484" y="2899944"/>
            <a:ext cx="2088145" cy="383969"/>
          </a:xfrm>
          <a:prstGeom prst="roundRect">
            <a:avLst/>
          </a:prstGeom>
          <a:solidFill>
            <a:srgbClr val="FFFFFF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endParaRPr kumimoji="0" lang="en-SE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8FE4A0-49A1-A698-5D7A-6703ED71AB82}"/>
              </a:ext>
            </a:extLst>
          </p:cNvPr>
          <p:cNvSpPr/>
          <p:nvPr/>
        </p:nvSpPr>
        <p:spPr>
          <a:xfrm>
            <a:off x="4999646" y="3982596"/>
            <a:ext cx="1424890" cy="2845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n--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</a:t>
            </a:r>
            <a:endParaRPr kumimoji="0" lang="en-SE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36715E-456A-C4A8-AA00-FD3CFE82218A}"/>
              </a:ext>
            </a:extLst>
          </p:cNvPr>
          <p:cNvSpPr/>
          <p:nvPr/>
        </p:nvSpPr>
        <p:spPr>
          <a:xfrm>
            <a:off x="6125274" y="4455755"/>
            <a:ext cx="1861006" cy="309104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tmp = a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15F05E7-BAFE-AF4A-F380-49F6CCF32DB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5676088" y="1624707"/>
            <a:ext cx="629949" cy="1911022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CB7D338-0022-5B22-FDCA-93860F55EAA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6897715" y="2314103"/>
            <a:ext cx="634700" cy="536983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D25D831-0882-A9F3-31EF-C7409E1A913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248483" y="2747522"/>
            <a:ext cx="698683" cy="1771465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12D5EA8-C469-6CA2-C438-34BC1576132A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6683747" y="3655944"/>
            <a:ext cx="1171842" cy="427780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36B1A3-03FB-C006-FB5B-5BF2C397CBF7}"/>
              </a:ext>
            </a:extLst>
          </p:cNvPr>
          <p:cNvSpPr txBox="1"/>
          <p:nvPr/>
        </p:nvSpPr>
        <p:spPr>
          <a:xfrm>
            <a:off x="732584" y="2275247"/>
            <a:ext cx="3130418" cy="3416320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fib(int n){</a:t>
            </a: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 = 1;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b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(n--&gt;0){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tmp = a;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a = b;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a = tmp + b;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dirty="0"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C14EF9-EC6E-E8D2-D64E-683370027D40}"/>
              </a:ext>
            </a:extLst>
          </p:cNvPr>
          <p:cNvSpPr/>
          <p:nvPr/>
        </p:nvSpPr>
        <p:spPr>
          <a:xfrm>
            <a:off x="8439116" y="4455381"/>
            <a:ext cx="1235914" cy="3261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 = b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A526B4B-8DD7-26F8-2DE2-2DD5D8AD4280}"/>
              </a:ext>
            </a:extLst>
          </p:cNvPr>
          <p:cNvCxnSpPr>
            <a:cxnSpLocks/>
            <a:stCxn id="4" idx="2"/>
            <a:endCxn id="27" idx="0"/>
          </p:cNvCxnSpPr>
          <p:nvPr/>
        </p:nvCxnSpPr>
        <p:spPr>
          <a:xfrm rot="16200000" flipH="1">
            <a:off x="7684581" y="3082888"/>
            <a:ext cx="1171467" cy="1573517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EE4D460-FE97-97EC-F754-825165D206CF}"/>
              </a:ext>
            </a:extLst>
          </p:cNvPr>
          <p:cNvSpPr/>
          <p:nvPr/>
        </p:nvSpPr>
        <p:spPr>
          <a:xfrm>
            <a:off x="3970777" y="3311467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335A76-ED11-800B-B575-192787899A09}"/>
              </a:ext>
            </a:extLst>
          </p:cNvPr>
          <p:cNvSpPr/>
          <p:nvPr/>
        </p:nvSpPr>
        <p:spPr>
          <a:xfrm>
            <a:off x="5038044" y="4285455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4DB0F4-34DC-F09F-66C6-CAD03419B51F}"/>
              </a:ext>
            </a:extLst>
          </p:cNvPr>
          <p:cNvSpPr/>
          <p:nvPr/>
        </p:nvSpPr>
        <p:spPr>
          <a:xfrm>
            <a:off x="6270324" y="4813216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39B31E-3298-AE16-A3EB-0F45D2C30ECC}"/>
              </a:ext>
            </a:extLst>
          </p:cNvPr>
          <p:cNvSpPr/>
          <p:nvPr/>
        </p:nvSpPr>
        <p:spPr>
          <a:xfrm>
            <a:off x="10526872" y="4860046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932F3D7B-62A6-4773-7197-1B743D3DDBC3}"/>
              </a:ext>
            </a:extLst>
          </p:cNvPr>
          <p:cNvCxnSpPr>
            <a:cxnSpLocks/>
            <a:stCxn id="47" idx="2"/>
            <a:endCxn id="46" idx="6"/>
          </p:cNvCxnSpPr>
          <p:nvPr/>
        </p:nvCxnSpPr>
        <p:spPr>
          <a:xfrm rot="10800000">
            <a:off x="4420920" y="3503912"/>
            <a:ext cx="617124" cy="9739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2C6279D3-B648-BB0F-ED4D-FF96A584AEB3}"/>
              </a:ext>
            </a:extLst>
          </p:cNvPr>
          <p:cNvCxnSpPr>
            <a:cxnSpLocks/>
            <a:stCxn id="48" idx="2"/>
            <a:endCxn id="47" idx="6"/>
          </p:cNvCxnSpPr>
          <p:nvPr/>
        </p:nvCxnSpPr>
        <p:spPr>
          <a:xfrm rot="10800000">
            <a:off x="5488187" y="4477901"/>
            <a:ext cx="782137" cy="52776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89EC1289-5D37-6B73-BC1B-9FC6DB445C58}"/>
              </a:ext>
            </a:extLst>
          </p:cNvPr>
          <p:cNvCxnSpPr>
            <a:cxnSpLocks/>
            <a:stCxn id="47" idx="5"/>
            <a:endCxn id="49" idx="3"/>
          </p:cNvCxnSpPr>
          <p:nvPr/>
        </p:nvCxnSpPr>
        <p:spPr>
          <a:xfrm rot="16200000" flipH="1">
            <a:off x="7720234" y="2316011"/>
            <a:ext cx="574591" cy="5170529"/>
          </a:xfrm>
          <a:prstGeom prst="curvedConnector3">
            <a:avLst>
              <a:gd name="adj1" fmla="val 2032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6E92173-14BD-ECD9-E74D-3F398EF97203}"/>
              </a:ext>
            </a:extLst>
          </p:cNvPr>
          <p:cNvSpPr txBox="1"/>
          <p:nvPr/>
        </p:nvSpPr>
        <p:spPr>
          <a:xfrm>
            <a:off x="3697559" y="4566960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F8B7D3-D200-1238-EAF6-A6823D45B3F3}"/>
              </a:ext>
            </a:extLst>
          </p:cNvPr>
          <p:cNvSpPr txBox="1"/>
          <p:nvPr/>
        </p:nvSpPr>
        <p:spPr>
          <a:xfrm>
            <a:off x="3065219" y="3651169"/>
            <a:ext cx="179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57B1689-9A82-F624-8BCC-CCC3393B9E0F}"/>
              </a:ext>
            </a:extLst>
          </p:cNvPr>
          <p:cNvSpPr/>
          <p:nvPr/>
        </p:nvSpPr>
        <p:spPr>
          <a:xfrm>
            <a:off x="9830414" y="2904435"/>
            <a:ext cx="949586" cy="383969"/>
          </a:xfrm>
          <a:prstGeom prst="roundRect">
            <a:avLst/>
          </a:prstGeom>
          <a:solidFill>
            <a:srgbClr val="FFFFFF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...</a:t>
            </a:r>
            <a:endParaRPr kumimoji="0" lang="en-S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B642F370-3FDD-6664-B9CC-891F6CEAC726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rot="16200000" flipH="1">
            <a:off x="8306295" y="905523"/>
            <a:ext cx="639191" cy="3358633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BF50513-5F41-9276-9FBE-1A91D094C6E2}"/>
              </a:ext>
            </a:extLst>
          </p:cNvPr>
          <p:cNvSpPr/>
          <p:nvPr/>
        </p:nvSpPr>
        <p:spPr>
          <a:xfrm>
            <a:off x="9974837" y="4454556"/>
            <a:ext cx="1718995" cy="3261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a = tmp + 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A6B7EC-7790-91E6-4B39-D4526CB34751}"/>
              </a:ext>
            </a:extLst>
          </p:cNvPr>
          <p:cNvSpPr/>
          <p:nvPr/>
        </p:nvSpPr>
        <p:spPr>
          <a:xfrm>
            <a:off x="8743546" y="4835769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F4E7ED54-131C-D4C6-159B-3355C51F2357}"/>
              </a:ext>
            </a:extLst>
          </p:cNvPr>
          <p:cNvCxnSpPr>
            <a:cxnSpLocks/>
            <a:stCxn id="61" idx="2"/>
            <a:endCxn id="48" idx="6"/>
          </p:cNvCxnSpPr>
          <p:nvPr/>
        </p:nvCxnSpPr>
        <p:spPr>
          <a:xfrm rot="10800000">
            <a:off x="6720468" y="5005661"/>
            <a:ext cx="2023079" cy="22553"/>
          </a:xfrm>
          <a:prstGeom prst="curvedConnector3">
            <a:avLst>
              <a:gd name="adj1" fmla="val 2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838DFB5C-0F42-FBAD-691F-6C15DD318B9F}"/>
              </a:ext>
            </a:extLst>
          </p:cNvPr>
          <p:cNvCxnSpPr>
            <a:cxnSpLocks/>
            <a:stCxn id="49" idx="2"/>
            <a:endCxn id="61" idx="6"/>
          </p:cNvCxnSpPr>
          <p:nvPr/>
        </p:nvCxnSpPr>
        <p:spPr>
          <a:xfrm rot="10800000">
            <a:off x="9193689" y="5028215"/>
            <a:ext cx="1333184" cy="24278"/>
          </a:xfrm>
          <a:prstGeom prst="curvedConnector3">
            <a:avLst>
              <a:gd name="adj1" fmla="val 1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701221D-F1E2-FC3A-1A4E-BFDB6263A35E}"/>
              </a:ext>
            </a:extLst>
          </p:cNvPr>
          <p:cNvCxnSpPr>
            <a:cxnSpLocks/>
            <a:stCxn id="4" idx="2"/>
            <a:endCxn id="60" idx="0"/>
          </p:cNvCxnSpPr>
          <p:nvPr/>
        </p:nvCxnSpPr>
        <p:spPr>
          <a:xfrm rot="16200000" flipH="1">
            <a:off x="8573624" y="2193846"/>
            <a:ext cx="1170643" cy="3350777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02C3D74-6C9E-32B8-4420-16B9CF2EF00D}"/>
              </a:ext>
            </a:extLst>
          </p:cNvPr>
          <p:cNvSpPr txBox="1"/>
          <p:nvPr/>
        </p:nvSpPr>
        <p:spPr>
          <a:xfrm>
            <a:off x="6371446" y="4999264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686381-5337-8212-0A12-8B6E5E27EA41}"/>
              </a:ext>
            </a:extLst>
          </p:cNvPr>
          <p:cNvSpPr txBox="1"/>
          <p:nvPr/>
        </p:nvSpPr>
        <p:spPr>
          <a:xfrm>
            <a:off x="10593206" y="4910724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E7C7C8-66B1-3FA1-C740-235FEE6A96EE}"/>
              </a:ext>
            </a:extLst>
          </p:cNvPr>
          <p:cNvSpPr txBox="1"/>
          <p:nvPr/>
        </p:nvSpPr>
        <p:spPr>
          <a:xfrm>
            <a:off x="460544" y="5952797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require computing a fixed point.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6230F-A746-BD7F-5CC2-D11B2670CF11}"/>
              </a:ext>
            </a:extLst>
          </p:cNvPr>
          <p:cNvSpPr txBox="1"/>
          <p:nvPr/>
        </p:nvSpPr>
        <p:spPr>
          <a:xfrm>
            <a:off x="-777132" y="6503121"/>
            <a:ext cx="1411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Efficient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Demand Evaluation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of </a:t>
            </a:r>
            <a:r>
              <a:rPr lang="en-GB" sz="1600" i="1" u="sng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</a:t>
            </a:r>
            <a:r>
              <a:rPr lang="en-GB" sz="1600" i="1" dirty="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rPr>
              <a:t>Using </a:t>
            </a:r>
            <a:r>
              <a:rPr lang="en-GB" sz="1600" b="1" i="1" dirty="0">
                <a:solidFill>
                  <a:schemeClr val="accent4"/>
                </a:solidFill>
                <a:latin typeface="Avenir Book" panose="02000503020000020003" pitchFamily="2" charset="0"/>
                <a:ea typeface="+mj-ea"/>
                <a:cs typeface="+mj-cs"/>
              </a:rPr>
              <a:t>Static Analysis</a:t>
            </a:r>
            <a:endParaRPr lang="en-GB" b="1" dirty="0">
              <a:solidFill>
                <a:schemeClr val="accent4"/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6114A-CF11-D1FB-7358-41BD5A560A78}"/>
              </a:ext>
            </a:extLst>
          </p:cNvPr>
          <p:cNvSpPr txBox="1"/>
          <p:nvPr/>
        </p:nvSpPr>
        <p:spPr>
          <a:xfrm>
            <a:off x="6278906" y="5947858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Fixpoint computation are expensive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828A-E7FD-B2D7-9D5E-804A77451AE9}"/>
              </a:ext>
            </a:extLst>
          </p:cNvPr>
          <p:cNvSpPr txBox="1"/>
          <p:nvPr/>
        </p:nvSpPr>
        <p:spPr>
          <a:xfrm>
            <a:off x="1013460" y="39909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/>
              <a:t>🐛</a:t>
            </a:r>
          </a:p>
        </p:txBody>
      </p:sp>
    </p:spTree>
    <p:extLst>
      <p:ext uri="{BB962C8B-B14F-4D97-AF65-F5344CB8AC3E}">
        <p14:creationId xmlns:p14="http://schemas.microsoft.com/office/powerpoint/2010/main" val="35854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8" grpId="0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26" grpId="0"/>
      <p:bldP spid="26" grpId="1"/>
      <p:bldP spid="27" grpId="0" animBg="1"/>
      <p:bldP spid="27" grpId="1" animBg="1"/>
      <p:bldP spid="46" grpId="0" animBg="1"/>
      <p:bldP spid="47" grpId="0" animBg="1"/>
      <p:bldP spid="48" grpId="0" animBg="1"/>
      <p:bldP spid="49" grpId="0" animBg="1"/>
      <p:bldP spid="55" grpId="0"/>
      <p:bldP spid="57" grpId="0"/>
      <p:bldP spid="58" grpId="0" animBg="1"/>
      <p:bldP spid="58" grpId="1" animBg="1"/>
      <p:bldP spid="60" grpId="0" animBg="1"/>
      <p:bldP spid="60" grpId="1" animBg="1"/>
      <p:bldP spid="61" grpId="0" animBg="1"/>
      <p:bldP spid="103" grpId="0"/>
      <p:bldP spid="105" grpId="0"/>
      <p:bldP spid="106" grpId="0"/>
      <p:bldP spid="14" grpId="0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B2FA4A39-81FD-8109-1DB5-58F7653E4586}"/>
              </a:ext>
            </a:extLst>
          </p:cNvPr>
          <p:cNvSpPr txBox="1"/>
          <p:nvPr/>
        </p:nvSpPr>
        <p:spPr>
          <a:xfrm>
            <a:off x="8821875" y="4990073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Circular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518159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say that an attribute is circular if its value may depend on itself directly or indirectly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C9820E2-2F70-B973-AEE9-C39B4AC7AC58}"/>
              </a:ext>
            </a:extLst>
          </p:cNvPr>
          <p:cNvSpPr/>
          <p:nvPr/>
        </p:nvSpPr>
        <p:spPr>
          <a:xfrm>
            <a:off x="6424537" y="1723535"/>
            <a:ext cx="1044073" cy="541709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fib</a:t>
            </a:r>
            <a:endParaRPr kumimoji="0" lang="en-SE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98E5F0-C7B0-B064-6FB7-C631D6463BDA}"/>
              </a:ext>
            </a:extLst>
          </p:cNvPr>
          <p:cNvSpPr/>
          <p:nvPr/>
        </p:nvSpPr>
        <p:spPr>
          <a:xfrm>
            <a:off x="4016508" y="2895193"/>
            <a:ext cx="2038087" cy="383969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a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b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4AC2E8-4346-8789-5516-27A01BACCDDE}"/>
              </a:ext>
            </a:extLst>
          </p:cNvPr>
          <p:cNvSpPr/>
          <p:nvPr/>
        </p:nvSpPr>
        <p:spPr>
          <a:xfrm>
            <a:off x="6439484" y="2899944"/>
            <a:ext cx="2088145" cy="383969"/>
          </a:xfrm>
          <a:prstGeom prst="roundRect">
            <a:avLst/>
          </a:prstGeom>
          <a:solidFill>
            <a:srgbClr val="FFFFFF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</a:t>
            </a:r>
            <a:endParaRPr kumimoji="0" lang="en-SE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8FE4A0-49A1-A698-5D7A-6703ED71AB82}"/>
              </a:ext>
            </a:extLst>
          </p:cNvPr>
          <p:cNvSpPr/>
          <p:nvPr/>
        </p:nvSpPr>
        <p:spPr>
          <a:xfrm>
            <a:off x="4999646" y="3982596"/>
            <a:ext cx="1424890" cy="2845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n--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</a:t>
            </a:r>
            <a:endParaRPr kumimoji="0" lang="en-SE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36715E-456A-C4A8-AA00-FD3CFE82218A}"/>
              </a:ext>
            </a:extLst>
          </p:cNvPr>
          <p:cNvSpPr/>
          <p:nvPr/>
        </p:nvSpPr>
        <p:spPr>
          <a:xfrm>
            <a:off x="6125274" y="4455755"/>
            <a:ext cx="1861006" cy="309104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tmp = a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15F05E7-BAFE-AF4A-F380-49F6CCF32DB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5676088" y="1624707"/>
            <a:ext cx="629949" cy="1911022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CB7D338-0022-5B22-FDCA-93860F55EAA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6897715" y="2314103"/>
            <a:ext cx="634700" cy="536983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D25D831-0882-A9F3-31EF-C7409E1A913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5400000">
            <a:off x="6248483" y="2747522"/>
            <a:ext cx="698683" cy="1771465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12D5EA8-C469-6CA2-C438-34BC1576132A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6683747" y="3655944"/>
            <a:ext cx="1171842" cy="427780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36B1A3-03FB-C006-FB5B-5BF2C397CBF7}"/>
              </a:ext>
            </a:extLst>
          </p:cNvPr>
          <p:cNvSpPr txBox="1"/>
          <p:nvPr/>
        </p:nvSpPr>
        <p:spPr>
          <a:xfrm>
            <a:off x="732584" y="2275247"/>
            <a:ext cx="3130418" cy="3416320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endParaRPr lang="en-GB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fib(int n){</a:t>
            </a: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 = 1;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b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while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(n--&gt;0){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Menlo" panose="020B0609030804020204" pitchFamily="49" charset="0"/>
              </a:rPr>
              <a:t>int 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tmp = a;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a = b;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 a = tmp + b;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a;</a:t>
            </a:r>
            <a:endParaRPr lang="en-GB" dirty="0"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C14EF9-EC6E-E8D2-D64E-683370027D40}"/>
              </a:ext>
            </a:extLst>
          </p:cNvPr>
          <p:cNvSpPr/>
          <p:nvPr/>
        </p:nvSpPr>
        <p:spPr>
          <a:xfrm>
            <a:off x="8439116" y="4455381"/>
            <a:ext cx="1235914" cy="3261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 = b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A526B4B-8DD7-26F8-2DE2-2DD5D8AD4280}"/>
              </a:ext>
            </a:extLst>
          </p:cNvPr>
          <p:cNvCxnSpPr>
            <a:cxnSpLocks/>
            <a:stCxn id="4" idx="2"/>
            <a:endCxn id="27" idx="0"/>
          </p:cNvCxnSpPr>
          <p:nvPr/>
        </p:nvCxnSpPr>
        <p:spPr>
          <a:xfrm rot="16200000" flipH="1">
            <a:off x="7684581" y="3082888"/>
            <a:ext cx="1171467" cy="1573517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EE4D460-FE97-97EC-F754-825165D206CF}"/>
              </a:ext>
            </a:extLst>
          </p:cNvPr>
          <p:cNvSpPr/>
          <p:nvPr/>
        </p:nvSpPr>
        <p:spPr>
          <a:xfrm>
            <a:off x="3970777" y="3311467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335A76-ED11-800B-B575-192787899A09}"/>
              </a:ext>
            </a:extLst>
          </p:cNvPr>
          <p:cNvSpPr/>
          <p:nvPr/>
        </p:nvSpPr>
        <p:spPr>
          <a:xfrm>
            <a:off x="5038044" y="4285455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4DB0F4-34DC-F09F-66C6-CAD03419B51F}"/>
              </a:ext>
            </a:extLst>
          </p:cNvPr>
          <p:cNvSpPr/>
          <p:nvPr/>
        </p:nvSpPr>
        <p:spPr>
          <a:xfrm>
            <a:off x="6270324" y="4813216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39B31E-3298-AE16-A3EB-0F45D2C30ECC}"/>
              </a:ext>
            </a:extLst>
          </p:cNvPr>
          <p:cNvSpPr/>
          <p:nvPr/>
        </p:nvSpPr>
        <p:spPr>
          <a:xfrm>
            <a:off x="10526872" y="4860046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932F3D7B-62A6-4773-7197-1B743D3DDBC3}"/>
              </a:ext>
            </a:extLst>
          </p:cNvPr>
          <p:cNvCxnSpPr>
            <a:cxnSpLocks/>
            <a:stCxn id="47" idx="2"/>
            <a:endCxn id="46" idx="6"/>
          </p:cNvCxnSpPr>
          <p:nvPr/>
        </p:nvCxnSpPr>
        <p:spPr>
          <a:xfrm rot="10800000">
            <a:off x="4420920" y="3503912"/>
            <a:ext cx="617124" cy="9739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2C6279D3-B648-BB0F-ED4D-FF96A584AEB3}"/>
              </a:ext>
            </a:extLst>
          </p:cNvPr>
          <p:cNvCxnSpPr>
            <a:cxnSpLocks/>
            <a:stCxn id="48" idx="2"/>
            <a:endCxn id="47" idx="6"/>
          </p:cNvCxnSpPr>
          <p:nvPr/>
        </p:nvCxnSpPr>
        <p:spPr>
          <a:xfrm rot="10800000">
            <a:off x="5488187" y="4477901"/>
            <a:ext cx="782137" cy="52776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89EC1289-5D37-6B73-BC1B-9FC6DB445C58}"/>
              </a:ext>
            </a:extLst>
          </p:cNvPr>
          <p:cNvCxnSpPr>
            <a:cxnSpLocks/>
            <a:stCxn id="47" idx="5"/>
            <a:endCxn id="49" idx="3"/>
          </p:cNvCxnSpPr>
          <p:nvPr/>
        </p:nvCxnSpPr>
        <p:spPr>
          <a:xfrm rot="16200000" flipH="1">
            <a:off x="7720234" y="2316011"/>
            <a:ext cx="574591" cy="5170529"/>
          </a:xfrm>
          <a:prstGeom prst="curvedConnector3">
            <a:avLst>
              <a:gd name="adj1" fmla="val 2032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6E92173-14BD-ECD9-E74D-3F398EF97203}"/>
              </a:ext>
            </a:extLst>
          </p:cNvPr>
          <p:cNvSpPr txBox="1"/>
          <p:nvPr/>
        </p:nvSpPr>
        <p:spPr>
          <a:xfrm>
            <a:off x="3697559" y="4566960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F8B7D3-D200-1238-EAF6-A6823D45B3F3}"/>
              </a:ext>
            </a:extLst>
          </p:cNvPr>
          <p:cNvSpPr txBox="1"/>
          <p:nvPr/>
        </p:nvSpPr>
        <p:spPr>
          <a:xfrm>
            <a:off x="3065219" y="3651169"/>
            <a:ext cx="1799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57B1689-9A82-F624-8BCC-CCC3393B9E0F}"/>
              </a:ext>
            </a:extLst>
          </p:cNvPr>
          <p:cNvSpPr/>
          <p:nvPr/>
        </p:nvSpPr>
        <p:spPr>
          <a:xfrm>
            <a:off x="9830414" y="2904435"/>
            <a:ext cx="949586" cy="383969"/>
          </a:xfrm>
          <a:prstGeom prst="roundRect">
            <a:avLst/>
          </a:prstGeom>
          <a:solidFill>
            <a:srgbClr val="FFFFFF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...</a:t>
            </a:r>
            <a:endParaRPr kumimoji="0" lang="en-S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B642F370-3FDD-6664-B9CC-891F6CEAC726}"/>
              </a:ext>
            </a:extLst>
          </p:cNvPr>
          <p:cNvCxnSpPr>
            <a:cxnSpLocks/>
            <a:stCxn id="2" idx="2"/>
            <a:endCxn id="58" idx="0"/>
          </p:cNvCxnSpPr>
          <p:nvPr/>
        </p:nvCxnSpPr>
        <p:spPr>
          <a:xfrm rot="16200000" flipH="1">
            <a:off x="8306295" y="905523"/>
            <a:ext cx="639191" cy="3358633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BF50513-5F41-9276-9FBE-1A91D094C6E2}"/>
              </a:ext>
            </a:extLst>
          </p:cNvPr>
          <p:cNvSpPr/>
          <p:nvPr/>
        </p:nvSpPr>
        <p:spPr>
          <a:xfrm>
            <a:off x="9974837" y="4454556"/>
            <a:ext cx="1718995" cy="326141"/>
          </a:xfrm>
          <a:prstGeom prst="roundRect">
            <a:avLst/>
          </a:prstGeom>
          <a:solidFill>
            <a:srgbClr val="FFFFF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a = tmp + b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A6B7EC-7790-91E6-4B39-D4526CB34751}"/>
              </a:ext>
            </a:extLst>
          </p:cNvPr>
          <p:cNvSpPr/>
          <p:nvPr/>
        </p:nvSpPr>
        <p:spPr>
          <a:xfrm>
            <a:off x="8743546" y="4835769"/>
            <a:ext cx="450143" cy="384891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F4E7ED54-131C-D4C6-159B-3355C51F2357}"/>
              </a:ext>
            </a:extLst>
          </p:cNvPr>
          <p:cNvCxnSpPr>
            <a:cxnSpLocks/>
            <a:stCxn id="61" idx="2"/>
            <a:endCxn id="48" idx="6"/>
          </p:cNvCxnSpPr>
          <p:nvPr/>
        </p:nvCxnSpPr>
        <p:spPr>
          <a:xfrm rot="10800000">
            <a:off x="6720468" y="5005661"/>
            <a:ext cx="2023079" cy="22553"/>
          </a:xfrm>
          <a:prstGeom prst="curvedConnector3">
            <a:avLst>
              <a:gd name="adj1" fmla="val 2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838DFB5C-0F42-FBAD-691F-6C15DD318B9F}"/>
              </a:ext>
            </a:extLst>
          </p:cNvPr>
          <p:cNvCxnSpPr>
            <a:cxnSpLocks/>
            <a:stCxn id="49" idx="2"/>
            <a:endCxn id="61" idx="6"/>
          </p:cNvCxnSpPr>
          <p:nvPr/>
        </p:nvCxnSpPr>
        <p:spPr>
          <a:xfrm rot="10800000">
            <a:off x="9193689" y="5028215"/>
            <a:ext cx="1333184" cy="24278"/>
          </a:xfrm>
          <a:prstGeom prst="curvedConnector3">
            <a:avLst>
              <a:gd name="adj1" fmla="val 1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701221D-F1E2-FC3A-1A4E-BFDB6263A35E}"/>
              </a:ext>
            </a:extLst>
          </p:cNvPr>
          <p:cNvCxnSpPr>
            <a:cxnSpLocks/>
            <a:stCxn id="4" idx="2"/>
            <a:endCxn id="60" idx="0"/>
          </p:cNvCxnSpPr>
          <p:nvPr/>
        </p:nvCxnSpPr>
        <p:spPr>
          <a:xfrm rot="16200000" flipH="1">
            <a:off x="8573624" y="2193846"/>
            <a:ext cx="1170643" cy="3350777"/>
          </a:xfrm>
          <a:prstGeom prst="bentConnector3">
            <a:avLst>
              <a:gd name="adj1" fmla="val 50000"/>
            </a:avLst>
          </a:prstGeom>
          <a:solidFill>
            <a:srgbClr val="FFFFFF"/>
          </a:solidFill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02C3D74-6C9E-32B8-4420-16B9CF2EF00D}"/>
              </a:ext>
            </a:extLst>
          </p:cNvPr>
          <p:cNvSpPr txBox="1"/>
          <p:nvPr/>
        </p:nvSpPr>
        <p:spPr>
          <a:xfrm>
            <a:off x="6371446" y="4999264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686381-5337-8212-0A12-8B6E5E27EA41}"/>
              </a:ext>
            </a:extLst>
          </p:cNvPr>
          <p:cNvSpPr txBox="1"/>
          <p:nvPr/>
        </p:nvSpPr>
        <p:spPr>
          <a:xfrm>
            <a:off x="10593206" y="4910724"/>
            <a:ext cx="1799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deadAssign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b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E7C7C8-66B1-3FA1-C740-235FEE6A96EE}"/>
              </a:ext>
            </a:extLst>
          </p:cNvPr>
          <p:cNvSpPr txBox="1"/>
          <p:nvPr/>
        </p:nvSpPr>
        <p:spPr>
          <a:xfrm>
            <a:off x="460544" y="5952797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require computing a fixed point.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6114A-CF11-D1FB-7358-41BD5A560A78}"/>
              </a:ext>
            </a:extLst>
          </p:cNvPr>
          <p:cNvSpPr txBox="1"/>
          <p:nvPr/>
        </p:nvSpPr>
        <p:spPr>
          <a:xfrm>
            <a:off x="6278906" y="5947858"/>
            <a:ext cx="60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b="1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Fixpoint computation are expensive</a:t>
            </a:r>
          </a:p>
        </p:txBody>
      </p:sp>
    </p:spTree>
    <p:extLst>
      <p:ext uri="{BB962C8B-B14F-4D97-AF65-F5344CB8AC3E}">
        <p14:creationId xmlns:p14="http://schemas.microsoft.com/office/powerpoint/2010/main" val="28619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8" grpId="0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26" grpId="0"/>
      <p:bldP spid="26" grpId="1"/>
      <p:bldP spid="27" grpId="0" animBg="1"/>
      <p:bldP spid="27" grpId="1" animBg="1"/>
      <p:bldP spid="46" grpId="0" animBg="1"/>
      <p:bldP spid="47" grpId="0" animBg="1"/>
      <p:bldP spid="48" grpId="0" animBg="1"/>
      <p:bldP spid="49" grpId="0" animBg="1"/>
      <p:bldP spid="55" grpId="0"/>
      <p:bldP spid="57" grpId="0"/>
      <p:bldP spid="58" grpId="0" animBg="1"/>
      <p:bldP spid="58" grpId="1" animBg="1"/>
      <p:bldP spid="60" grpId="0" animBg="1"/>
      <p:bldP spid="60" grpId="1" animBg="1"/>
      <p:bldP spid="61" grpId="0" animBg="1"/>
      <p:bldP spid="103" grpId="0"/>
      <p:bldP spid="105" grpId="0"/>
      <p:bldP spid="10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C3224-45A5-FF51-7B7C-DF813EAFB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775" y="6522356"/>
            <a:ext cx="2281274" cy="2976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CCE5DBE-438F-E92E-8754-584E7748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fixpoint algorithm is not exposed to the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B400C-D9C7-3EBB-614E-75096F10C8F3}"/>
              </a:ext>
            </a:extLst>
          </p:cNvPr>
          <p:cNvSpPr txBox="1"/>
          <p:nvPr/>
        </p:nvSpPr>
        <p:spPr>
          <a:xfrm>
            <a:off x="3121292" y="3414075"/>
            <a:ext cx="6248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/>
              <a:t>How do we generate an efficient fix-point algorithm ?</a:t>
            </a:r>
          </a:p>
        </p:txBody>
      </p:sp>
    </p:spTree>
    <p:extLst>
      <p:ext uri="{BB962C8B-B14F-4D97-AF65-F5344CB8AC3E}">
        <p14:creationId xmlns:p14="http://schemas.microsoft.com/office/powerpoint/2010/main" val="36303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b62f87-1fbe-46e3-8000-686f21967264">
      <Terms xmlns="http://schemas.microsoft.com/office/infopath/2007/PartnerControls"/>
    </lcf76f155ced4ddcb4097134ff3c332f>
    <TaxCatchAll xmlns="2174ca1c-e6a1-47cb-a001-1100258be39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1B17F149A9524E91720060537F453E" ma:contentTypeVersion="16" ma:contentTypeDescription="Skapa ett nytt dokument." ma:contentTypeScope="" ma:versionID="9ff2b4e01e5066b693274186c7d86cf6">
  <xsd:schema xmlns:xsd="http://www.w3.org/2001/XMLSchema" xmlns:xs="http://www.w3.org/2001/XMLSchema" xmlns:p="http://schemas.microsoft.com/office/2006/metadata/properties" xmlns:ns2="b1b62f87-1fbe-46e3-8000-686f21967264" xmlns:ns3="2174ca1c-e6a1-47cb-a001-1100258be397" targetNamespace="http://schemas.microsoft.com/office/2006/metadata/properties" ma:root="true" ma:fieldsID="b6d9625fb86f9320eb6b294f572e2a2e" ns2:_="" ns3:_="">
    <xsd:import namespace="b1b62f87-1fbe-46e3-8000-686f21967264"/>
    <xsd:import namespace="2174ca1c-e6a1-47cb-a001-1100258be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62f87-1fbe-46e3-8000-686f21967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efd87c23-3b26-4c21-8b68-2b72671138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4ca1c-e6a1-47cb-a001-1100258be3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af4927-8050-4a0d-822c-a9645bd440bd}" ma:internalName="TaxCatchAll" ma:showField="CatchAllData" ma:web="2174ca1c-e6a1-47cb-a001-1100258be3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EEE543-16D8-4DCD-89DC-2AD4863CC308}">
  <ds:schemaRefs>
    <ds:schemaRef ds:uri="300962e2-8c03-4ca9-9309-4ac4d5d7c1a5"/>
    <ds:schemaRef ds:uri="f7f5d3b6-6385-46b9-bba4-686e90bba8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1b62f87-1fbe-46e3-8000-686f21967264"/>
    <ds:schemaRef ds:uri="2174ca1c-e6a1-47cb-a001-1100258be397"/>
  </ds:schemaRefs>
</ds:datastoreItem>
</file>

<file path=customXml/itemProps2.xml><?xml version="1.0" encoding="utf-8"?>
<ds:datastoreItem xmlns:ds="http://schemas.openxmlformats.org/officeDocument/2006/customXml" ds:itemID="{F101A4D4-ECF1-4830-9256-021627C12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b62f87-1fbe-46e3-8000-686f21967264"/>
    <ds:schemaRef ds:uri="2174ca1c-e6a1-47cb-a001-1100258be3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F1D5C9-C09A-4D9D-BD87-D10998FE0C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1389</Words>
  <Application>Microsoft Macintosh PowerPoint</Application>
  <PresentationFormat>Widescreen</PresentationFormat>
  <Paragraphs>327</Paragraphs>
  <Slides>24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Gulim</vt:lpstr>
      <vt:lpstr>Andale Mono</vt:lpstr>
      <vt:lpstr>Arial</vt:lpstr>
      <vt:lpstr>Avenir Book</vt:lpstr>
      <vt:lpstr>Avenir Light</vt:lpstr>
      <vt:lpstr>Calibri</vt:lpstr>
      <vt:lpstr>Courier New</vt:lpstr>
      <vt:lpstr>Industry Bold</vt:lpstr>
      <vt:lpstr>Lucida Sans Typewriter</vt:lpstr>
      <vt:lpstr>Menlo</vt:lpstr>
      <vt:lpstr>Myriad Pro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Static Analysis</vt:lpstr>
      <vt:lpstr>Shifting-left static analysis</vt:lpstr>
      <vt:lpstr>How to implement a static analyzers ?</vt:lpstr>
      <vt:lpstr>Attributes</vt:lpstr>
      <vt:lpstr>JastAdd</vt:lpstr>
      <vt:lpstr>Circular Attributes</vt:lpstr>
      <vt:lpstr>Circular Attributes</vt:lpstr>
      <vt:lpstr>The fixpoint algorithm is not exposed to the developer</vt:lpstr>
      <vt:lpstr>Circular Attributes</vt:lpstr>
      <vt:lpstr>Circular Attributes</vt:lpstr>
      <vt:lpstr>Problem: Engineering effort &amp; Efficiency </vt:lpstr>
      <vt:lpstr>Problem: Efficiency</vt:lpstr>
      <vt:lpstr>Our Approach</vt:lpstr>
      <vt:lpstr>Our Approach</vt:lpstr>
      <vt:lpstr>Our Approach</vt:lpstr>
      <vt:lpstr>Our Approach</vt:lpstr>
      <vt:lpstr>Our Approach</vt:lpstr>
      <vt:lpstr>Simple Example</vt:lpstr>
      <vt:lpstr>Results</vt:lpstr>
      <vt:lpstr>Results</vt:lpstr>
      <vt:lpstr>PowerPoint Presentation</vt:lpstr>
      <vt:lpstr>Direct impact</vt:lpstr>
      <vt:lpstr>Imperative vs Declarative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Mani Kashani</dc:creator>
  <cp:lastModifiedBy>Idriss Riouak</cp:lastModifiedBy>
  <cp:revision>29</cp:revision>
  <dcterms:created xsi:type="dcterms:W3CDTF">2022-05-03T13:02:40Z</dcterms:created>
  <dcterms:modified xsi:type="dcterms:W3CDTF">2024-03-12T17:28:55Z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0x0101003B1B17F149A9524E91720060537F453E</vt:lpwstr>
  </property>
  <property fmtid="{D5CDD505-2E9C-101B-9397-08002B2CF9AE}" pid="3" name="MediaServiceImageTags">
    <vt:lpwstr/>
  </property>
</Properties>
</file>